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VE"/>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VE"/>
          </a:p>
        </p:txBody>
      </p:sp>
      <p:sp>
        <p:nvSpPr>
          <p:cNvPr id="4" name="3 Marcador de fecha"/>
          <p:cNvSpPr>
            <a:spLocks noGrp="1"/>
          </p:cNvSpPr>
          <p:nvPr>
            <p:ph type="dt" sz="half" idx="10"/>
          </p:nvPr>
        </p:nvSpPr>
        <p:spPr/>
        <p:txBody>
          <a:bodyPr/>
          <a:lstStyle/>
          <a:p>
            <a:fld id="{E5BCD40C-E9D7-469B-B7AB-D4C21C09DAE8}" type="datetimeFigureOut">
              <a:rPr lang="es-VE" smtClean="0"/>
              <a:t>30/03/2023</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49F740B4-715B-4EAE-BAE3-ACB659A3F881}" type="slidenum">
              <a:rPr lang="es-VE" smtClean="0"/>
              <a:t>‹Nº›</a:t>
            </a:fld>
            <a:endParaRPr lang="es-VE"/>
          </a:p>
        </p:txBody>
      </p:sp>
    </p:spTree>
    <p:extLst>
      <p:ext uri="{BB962C8B-B14F-4D97-AF65-F5344CB8AC3E}">
        <p14:creationId xmlns:p14="http://schemas.microsoft.com/office/powerpoint/2010/main" val="3069771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E5BCD40C-E9D7-469B-B7AB-D4C21C09DAE8}" type="datetimeFigureOut">
              <a:rPr lang="es-VE" smtClean="0"/>
              <a:t>30/03/2023</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49F740B4-715B-4EAE-BAE3-ACB659A3F881}" type="slidenum">
              <a:rPr lang="es-VE" smtClean="0"/>
              <a:t>‹Nº›</a:t>
            </a:fld>
            <a:endParaRPr lang="es-VE"/>
          </a:p>
        </p:txBody>
      </p:sp>
    </p:spTree>
    <p:extLst>
      <p:ext uri="{BB962C8B-B14F-4D97-AF65-F5344CB8AC3E}">
        <p14:creationId xmlns:p14="http://schemas.microsoft.com/office/powerpoint/2010/main" val="432044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VE"/>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E5BCD40C-E9D7-469B-B7AB-D4C21C09DAE8}" type="datetimeFigureOut">
              <a:rPr lang="es-VE" smtClean="0"/>
              <a:t>30/03/2023</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49F740B4-715B-4EAE-BAE3-ACB659A3F881}" type="slidenum">
              <a:rPr lang="es-VE" smtClean="0"/>
              <a:t>‹Nº›</a:t>
            </a:fld>
            <a:endParaRPr lang="es-VE"/>
          </a:p>
        </p:txBody>
      </p:sp>
    </p:spTree>
    <p:extLst>
      <p:ext uri="{BB962C8B-B14F-4D97-AF65-F5344CB8AC3E}">
        <p14:creationId xmlns:p14="http://schemas.microsoft.com/office/powerpoint/2010/main" val="1357415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E5BCD40C-E9D7-469B-B7AB-D4C21C09DAE8}" type="datetimeFigureOut">
              <a:rPr lang="es-VE" smtClean="0"/>
              <a:t>30/03/2023</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49F740B4-715B-4EAE-BAE3-ACB659A3F881}" type="slidenum">
              <a:rPr lang="es-VE" smtClean="0"/>
              <a:t>‹Nº›</a:t>
            </a:fld>
            <a:endParaRPr lang="es-VE"/>
          </a:p>
        </p:txBody>
      </p:sp>
    </p:spTree>
    <p:extLst>
      <p:ext uri="{BB962C8B-B14F-4D97-AF65-F5344CB8AC3E}">
        <p14:creationId xmlns:p14="http://schemas.microsoft.com/office/powerpoint/2010/main" val="2739991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5BCD40C-E9D7-469B-B7AB-D4C21C09DAE8}" type="datetimeFigureOut">
              <a:rPr lang="es-VE" smtClean="0"/>
              <a:t>30/03/2023</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49F740B4-715B-4EAE-BAE3-ACB659A3F881}" type="slidenum">
              <a:rPr lang="es-VE" smtClean="0"/>
              <a:t>‹Nº›</a:t>
            </a:fld>
            <a:endParaRPr lang="es-VE"/>
          </a:p>
        </p:txBody>
      </p:sp>
    </p:spTree>
    <p:extLst>
      <p:ext uri="{BB962C8B-B14F-4D97-AF65-F5344CB8AC3E}">
        <p14:creationId xmlns:p14="http://schemas.microsoft.com/office/powerpoint/2010/main" val="3856977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5" name="4 Marcador de fecha"/>
          <p:cNvSpPr>
            <a:spLocks noGrp="1"/>
          </p:cNvSpPr>
          <p:nvPr>
            <p:ph type="dt" sz="half" idx="10"/>
          </p:nvPr>
        </p:nvSpPr>
        <p:spPr/>
        <p:txBody>
          <a:bodyPr/>
          <a:lstStyle/>
          <a:p>
            <a:fld id="{E5BCD40C-E9D7-469B-B7AB-D4C21C09DAE8}" type="datetimeFigureOut">
              <a:rPr lang="es-VE" smtClean="0"/>
              <a:t>30/03/2023</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49F740B4-715B-4EAE-BAE3-ACB659A3F881}" type="slidenum">
              <a:rPr lang="es-VE" smtClean="0"/>
              <a:t>‹Nº›</a:t>
            </a:fld>
            <a:endParaRPr lang="es-VE"/>
          </a:p>
        </p:txBody>
      </p:sp>
    </p:spTree>
    <p:extLst>
      <p:ext uri="{BB962C8B-B14F-4D97-AF65-F5344CB8AC3E}">
        <p14:creationId xmlns:p14="http://schemas.microsoft.com/office/powerpoint/2010/main" val="3756336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7" name="6 Marcador de fecha"/>
          <p:cNvSpPr>
            <a:spLocks noGrp="1"/>
          </p:cNvSpPr>
          <p:nvPr>
            <p:ph type="dt" sz="half" idx="10"/>
          </p:nvPr>
        </p:nvSpPr>
        <p:spPr/>
        <p:txBody>
          <a:bodyPr/>
          <a:lstStyle/>
          <a:p>
            <a:fld id="{E5BCD40C-E9D7-469B-B7AB-D4C21C09DAE8}" type="datetimeFigureOut">
              <a:rPr lang="es-VE" smtClean="0"/>
              <a:t>30/03/2023</a:t>
            </a:fld>
            <a:endParaRPr lang="es-VE"/>
          </a:p>
        </p:txBody>
      </p:sp>
      <p:sp>
        <p:nvSpPr>
          <p:cNvPr id="8" name="7 Marcador de pie de página"/>
          <p:cNvSpPr>
            <a:spLocks noGrp="1"/>
          </p:cNvSpPr>
          <p:nvPr>
            <p:ph type="ftr" sz="quarter" idx="11"/>
          </p:nvPr>
        </p:nvSpPr>
        <p:spPr/>
        <p:txBody>
          <a:bodyPr/>
          <a:lstStyle/>
          <a:p>
            <a:endParaRPr lang="es-VE"/>
          </a:p>
        </p:txBody>
      </p:sp>
      <p:sp>
        <p:nvSpPr>
          <p:cNvPr id="9" name="8 Marcador de número de diapositiva"/>
          <p:cNvSpPr>
            <a:spLocks noGrp="1"/>
          </p:cNvSpPr>
          <p:nvPr>
            <p:ph type="sldNum" sz="quarter" idx="12"/>
          </p:nvPr>
        </p:nvSpPr>
        <p:spPr/>
        <p:txBody>
          <a:bodyPr/>
          <a:lstStyle/>
          <a:p>
            <a:fld id="{49F740B4-715B-4EAE-BAE3-ACB659A3F881}" type="slidenum">
              <a:rPr lang="es-VE" smtClean="0"/>
              <a:t>‹Nº›</a:t>
            </a:fld>
            <a:endParaRPr lang="es-VE"/>
          </a:p>
        </p:txBody>
      </p:sp>
    </p:spTree>
    <p:extLst>
      <p:ext uri="{BB962C8B-B14F-4D97-AF65-F5344CB8AC3E}">
        <p14:creationId xmlns:p14="http://schemas.microsoft.com/office/powerpoint/2010/main" val="1017648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fecha"/>
          <p:cNvSpPr>
            <a:spLocks noGrp="1"/>
          </p:cNvSpPr>
          <p:nvPr>
            <p:ph type="dt" sz="half" idx="10"/>
          </p:nvPr>
        </p:nvSpPr>
        <p:spPr/>
        <p:txBody>
          <a:bodyPr/>
          <a:lstStyle/>
          <a:p>
            <a:fld id="{E5BCD40C-E9D7-469B-B7AB-D4C21C09DAE8}" type="datetimeFigureOut">
              <a:rPr lang="es-VE" smtClean="0"/>
              <a:t>30/03/2023</a:t>
            </a:fld>
            <a:endParaRPr lang="es-VE"/>
          </a:p>
        </p:txBody>
      </p:sp>
      <p:sp>
        <p:nvSpPr>
          <p:cNvPr id="4" name="3 Marcador de pie de página"/>
          <p:cNvSpPr>
            <a:spLocks noGrp="1"/>
          </p:cNvSpPr>
          <p:nvPr>
            <p:ph type="ftr" sz="quarter" idx="11"/>
          </p:nvPr>
        </p:nvSpPr>
        <p:spPr/>
        <p:txBody>
          <a:bodyPr/>
          <a:lstStyle/>
          <a:p>
            <a:endParaRPr lang="es-VE"/>
          </a:p>
        </p:txBody>
      </p:sp>
      <p:sp>
        <p:nvSpPr>
          <p:cNvPr id="5" name="4 Marcador de número de diapositiva"/>
          <p:cNvSpPr>
            <a:spLocks noGrp="1"/>
          </p:cNvSpPr>
          <p:nvPr>
            <p:ph type="sldNum" sz="quarter" idx="12"/>
          </p:nvPr>
        </p:nvSpPr>
        <p:spPr/>
        <p:txBody>
          <a:bodyPr/>
          <a:lstStyle/>
          <a:p>
            <a:fld id="{49F740B4-715B-4EAE-BAE3-ACB659A3F881}" type="slidenum">
              <a:rPr lang="es-VE" smtClean="0"/>
              <a:t>‹Nº›</a:t>
            </a:fld>
            <a:endParaRPr lang="es-VE"/>
          </a:p>
        </p:txBody>
      </p:sp>
    </p:spTree>
    <p:extLst>
      <p:ext uri="{BB962C8B-B14F-4D97-AF65-F5344CB8AC3E}">
        <p14:creationId xmlns:p14="http://schemas.microsoft.com/office/powerpoint/2010/main" val="2266484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5BCD40C-E9D7-469B-B7AB-D4C21C09DAE8}" type="datetimeFigureOut">
              <a:rPr lang="es-VE" smtClean="0"/>
              <a:t>30/03/2023</a:t>
            </a:fld>
            <a:endParaRPr lang="es-VE"/>
          </a:p>
        </p:txBody>
      </p:sp>
      <p:sp>
        <p:nvSpPr>
          <p:cNvPr id="3" name="2 Marcador de pie de página"/>
          <p:cNvSpPr>
            <a:spLocks noGrp="1"/>
          </p:cNvSpPr>
          <p:nvPr>
            <p:ph type="ftr" sz="quarter" idx="11"/>
          </p:nvPr>
        </p:nvSpPr>
        <p:spPr/>
        <p:txBody>
          <a:bodyPr/>
          <a:lstStyle/>
          <a:p>
            <a:endParaRPr lang="es-VE"/>
          </a:p>
        </p:txBody>
      </p:sp>
      <p:sp>
        <p:nvSpPr>
          <p:cNvPr id="4" name="3 Marcador de número de diapositiva"/>
          <p:cNvSpPr>
            <a:spLocks noGrp="1"/>
          </p:cNvSpPr>
          <p:nvPr>
            <p:ph type="sldNum" sz="quarter" idx="12"/>
          </p:nvPr>
        </p:nvSpPr>
        <p:spPr/>
        <p:txBody>
          <a:bodyPr/>
          <a:lstStyle/>
          <a:p>
            <a:fld id="{49F740B4-715B-4EAE-BAE3-ACB659A3F881}" type="slidenum">
              <a:rPr lang="es-VE" smtClean="0"/>
              <a:t>‹Nº›</a:t>
            </a:fld>
            <a:endParaRPr lang="es-VE"/>
          </a:p>
        </p:txBody>
      </p:sp>
    </p:spTree>
    <p:extLst>
      <p:ext uri="{BB962C8B-B14F-4D97-AF65-F5344CB8AC3E}">
        <p14:creationId xmlns:p14="http://schemas.microsoft.com/office/powerpoint/2010/main" val="202068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VE"/>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5BCD40C-E9D7-469B-B7AB-D4C21C09DAE8}" type="datetimeFigureOut">
              <a:rPr lang="es-VE" smtClean="0"/>
              <a:t>30/03/2023</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49F740B4-715B-4EAE-BAE3-ACB659A3F881}" type="slidenum">
              <a:rPr lang="es-VE" smtClean="0"/>
              <a:t>‹Nº›</a:t>
            </a:fld>
            <a:endParaRPr lang="es-VE"/>
          </a:p>
        </p:txBody>
      </p:sp>
    </p:spTree>
    <p:extLst>
      <p:ext uri="{BB962C8B-B14F-4D97-AF65-F5344CB8AC3E}">
        <p14:creationId xmlns:p14="http://schemas.microsoft.com/office/powerpoint/2010/main" val="578051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VE"/>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VE"/>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5BCD40C-E9D7-469B-B7AB-D4C21C09DAE8}" type="datetimeFigureOut">
              <a:rPr lang="es-VE" smtClean="0"/>
              <a:t>30/03/2023</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49F740B4-715B-4EAE-BAE3-ACB659A3F881}" type="slidenum">
              <a:rPr lang="es-VE" smtClean="0"/>
              <a:t>‹Nº›</a:t>
            </a:fld>
            <a:endParaRPr lang="es-VE"/>
          </a:p>
        </p:txBody>
      </p:sp>
    </p:spTree>
    <p:extLst>
      <p:ext uri="{BB962C8B-B14F-4D97-AF65-F5344CB8AC3E}">
        <p14:creationId xmlns:p14="http://schemas.microsoft.com/office/powerpoint/2010/main" val="216367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BCD40C-E9D7-469B-B7AB-D4C21C09DAE8}" type="datetimeFigureOut">
              <a:rPr lang="es-VE" smtClean="0"/>
              <a:t>30/03/2023</a:t>
            </a:fld>
            <a:endParaRPr lang="es-VE"/>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VE"/>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F740B4-715B-4EAE-BAE3-ACB659A3F881}" type="slidenum">
              <a:rPr lang="es-VE" smtClean="0"/>
              <a:t>‹Nº›</a:t>
            </a:fld>
            <a:endParaRPr lang="es-VE"/>
          </a:p>
        </p:txBody>
      </p:sp>
    </p:spTree>
    <p:extLst>
      <p:ext uri="{BB962C8B-B14F-4D97-AF65-F5344CB8AC3E}">
        <p14:creationId xmlns:p14="http://schemas.microsoft.com/office/powerpoint/2010/main" val="3360369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10.jpeg"/><Relationship Id="rId5" Type="http://schemas.openxmlformats.org/officeDocument/2006/relationships/image" Target="../media/image9.png"/><Relationship Id="rId4" Type="http://schemas.openxmlformats.org/officeDocument/2006/relationships/hyperlink" Target="http://www.urbe.edu/investigacion/coorinaciones/coordinac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3059832"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5 Conector recto"/>
          <p:cNvCxnSpPr/>
          <p:nvPr/>
        </p:nvCxnSpPr>
        <p:spPr>
          <a:xfrm>
            <a:off x="6146275" y="-99392"/>
            <a:ext cx="0" cy="6858000"/>
          </a:xfrm>
          <a:prstGeom prst="line">
            <a:avLst/>
          </a:prstGeom>
        </p:spPr>
        <p:style>
          <a:lnRef idx="1">
            <a:schemeClr val="accent1"/>
          </a:lnRef>
          <a:fillRef idx="0">
            <a:schemeClr val="accent1"/>
          </a:fillRef>
          <a:effectRef idx="0">
            <a:schemeClr val="accent1"/>
          </a:effectRef>
          <a:fontRef idx="minor">
            <a:schemeClr val="tx1"/>
          </a:fontRef>
        </p:style>
      </p:cxnSp>
      <p:pic>
        <p:nvPicPr>
          <p:cNvPr id="13" name="12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9" y="270589"/>
            <a:ext cx="2664296" cy="884797"/>
          </a:xfrm>
          <a:prstGeom prst="rect">
            <a:avLst/>
          </a:prstGeom>
        </p:spPr>
      </p:pic>
      <p:pic>
        <p:nvPicPr>
          <p:cNvPr id="2050" name="Picture 2" descr="C:\Users\Peggy.amato\Pictures\FIGURAS TRIPTIC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1572" y="1155387"/>
            <a:ext cx="1400175" cy="1771650"/>
          </a:xfrm>
          <a:prstGeom prst="rect">
            <a:avLst/>
          </a:prstGeom>
          <a:noFill/>
          <a:extLst>
            <a:ext uri="{909E8E84-426E-40DD-AFC4-6F175D3DCCD1}">
              <a14:hiddenFill xmlns:a14="http://schemas.microsoft.com/office/drawing/2010/main">
                <a:solidFill>
                  <a:srgbClr val="FFFFFF"/>
                </a:solidFill>
              </a14:hiddenFill>
            </a:ext>
          </a:extLst>
        </p:spPr>
      </p:pic>
      <p:sp>
        <p:nvSpPr>
          <p:cNvPr id="14" name="13 CuadroTexto"/>
          <p:cNvSpPr txBox="1"/>
          <p:nvPr/>
        </p:nvSpPr>
        <p:spPr>
          <a:xfrm>
            <a:off x="107504" y="2564904"/>
            <a:ext cx="2808312" cy="4154984"/>
          </a:xfrm>
          <a:prstGeom prst="rect">
            <a:avLst/>
          </a:prstGeom>
          <a:noFill/>
        </p:spPr>
        <p:txBody>
          <a:bodyPr wrap="square" rtlCol="0">
            <a:spAutoFit/>
          </a:bodyPr>
          <a:lstStyle/>
          <a:p>
            <a:pPr algn="ctr"/>
            <a:endParaRPr lang="es-VE" sz="1200" b="1" dirty="0" smtClean="0">
              <a:latin typeface="Arial" panose="020B0604020202020204" pitchFamily="34" charset="0"/>
              <a:cs typeface="Arial" panose="020B0604020202020204" pitchFamily="34" charset="0"/>
            </a:endParaRPr>
          </a:p>
          <a:p>
            <a:pPr algn="ctr"/>
            <a:r>
              <a:rPr lang="es-VE" sz="1400" b="1" dirty="0" smtClean="0">
                <a:latin typeface="Arial" panose="020B0604020202020204" pitchFamily="34" charset="0"/>
                <a:cs typeface="Arial" panose="020B0604020202020204" pitchFamily="34" charset="0"/>
              </a:rPr>
              <a:t>Revisa la cartelera de la coordinación frecuentemente para estar informado de todo lo relacionado con tu trabajo de grado y culminación de tu carrera.</a:t>
            </a:r>
          </a:p>
          <a:p>
            <a:pPr algn="ctr"/>
            <a:endParaRPr lang="es-VE" sz="1200" b="1" dirty="0">
              <a:latin typeface="Arial" panose="020B0604020202020204" pitchFamily="34" charset="0"/>
              <a:cs typeface="Arial" panose="020B0604020202020204" pitchFamily="34" charset="0"/>
            </a:endParaRPr>
          </a:p>
          <a:p>
            <a:pPr algn="ctr"/>
            <a:endParaRPr lang="es-VE" sz="1200" b="1" dirty="0" smtClean="0">
              <a:latin typeface="Arial" panose="020B0604020202020204" pitchFamily="34" charset="0"/>
              <a:cs typeface="Arial" panose="020B0604020202020204" pitchFamily="34" charset="0"/>
            </a:endParaRPr>
          </a:p>
          <a:p>
            <a:pPr algn="ctr"/>
            <a:endParaRPr lang="es-VE" sz="1200" b="1" dirty="0">
              <a:latin typeface="Arial" panose="020B0604020202020204" pitchFamily="34" charset="0"/>
              <a:cs typeface="Arial" panose="020B0604020202020204" pitchFamily="34" charset="0"/>
            </a:endParaRPr>
          </a:p>
          <a:p>
            <a:pPr algn="ctr"/>
            <a:endParaRPr lang="es-VE" sz="1200" b="1" dirty="0" smtClean="0">
              <a:latin typeface="Arial" panose="020B0604020202020204" pitchFamily="34" charset="0"/>
              <a:cs typeface="Arial" panose="020B0604020202020204" pitchFamily="34" charset="0"/>
            </a:endParaRPr>
          </a:p>
          <a:p>
            <a:pPr algn="ctr"/>
            <a:endParaRPr lang="es-VE" sz="1200" b="1" dirty="0" smtClean="0">
              <a:latin typeface="Arial" panose="020B0604020202020204" pitchFamily="34" charset="0"/>
              <a:cs typeface="Arial" panose="020B0604020202020204" pitchFamily="34" charset="0"/>
            </a:endParaRPr>
          </a:p>
          <a:p>
            <a:pPr algn="ctr"/>
            <a:endParaRPr lang="es-VE" sz="1200" b="1" dirty="0">
              <a:latin typeface="Arial" panose="020B0604020202020204" pitchFamily="34" charset="0"/>
              <a:cs typeface="Arial" panose="020B0604020202020204" pitchFamily="34" charset="0"/>
            </a:endParaRPr>
          </a:p>
          <a:p>
            <a:pPr algn="ctr"/>
            <a:endParaRPr lang="es-VE" sz="1200" b="1" dirty="0" smtClean="0">
              <a:latin typeface="Arial" panose="020B0604020202020204" pitchFamily="34" charset="0"/>
              <a:cs typeface="Arial" panose="020B0604020202020204" pitchFamily="34" charset="0"/>
            </a:endParaRPr>
          </a:p>
          <a:p>
            <a:pPr algn="ctr"/>
            <a:r>
              <a:rPr lang="es-VE" sz="1400" b="1" dirty="0" smtClean="0">
                <a:latin typeface="Arial" panose="020B0604020202020204" pitchFamily="34" charset="0"/>
                <a:cs typeface="Arial" panose="020B0604020202020204" pitchFamily="34" charset="0"/>
              </a:rPr>
              <a:t>Los informes que se  consignen después de las 12:00 </a:t>
            </a:r>
            <a:r>
              <a:rPr lang="es-VE" sz="1400" b="1" dirty="0" smtClean="0">
                <a:latin typeface="Arial" panose="020B0604020202020204" pitchFamily="34" charset="0"/>
                <a:cs typeface="Arial" panose="020B0604020202020204" pitchFamily="34" charset="0"/>
              </a:rPr>
              <a:t>PM </a:t>
            </a:r>
            <a:r>
              <a:rPr lang="es-VE" sz="1400" b="1" dirty="0" smtClean="0">
                <a:latin typeface="Arial" panose="020B0604020202020204" pitchFamily="34" charset="0"/>
                <a:cs typeface="Arial" panose="020B0604020202020204" pitchFamily="34" charset="0"/>
              </a:rPr>
              <a:t>del Viernes  NO serán introducidos a comité la siguiente semana, esperara una  semana</a:t>
            </a:r>
            <a:r>
              <a:rPr lang="es-VE" sz="1200" b="1" dirty="0" smtClean="0">
                <a:latin typeface="Arial" panose="020B0604020202020204" pitchFamily="34" charset="0"/>
                <a:cs typeface="Arial" panose="020B0604020202020204" pitchFamily="34" charset="0"/>
              </a:rPr>
              <a:t>.</a:t>
            </a:r>
            <a:endParaRPr lang="es-VE" sz="1200" b="1" dirty="0">
              <a:latin typeface="Arial" panose="020B0604020202020204" pitchFamily="34" charset="0"/>
              <a:cs typeface="Arial" panose="020B0604020202020204" pitchFamily="34" charset="0"/>
            </a:endParaRPr>
          </a:p>
        </p:txBody>
      </p:sp>
      <p:pic>
        <p:nvPicPr>
          <p:cNvPr id="2051" name="Picture 3" descr="C:\Users\Peggy.amato\Pictures\Captura.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1041151">
            <a:off x="91015" y="4150423"/>
            <a:ext cx="2880320" cy="1020372"/>
          </a:xfrm>
          <a:prstGeom prst="rect">
            <a:avLst/>
          </a:prstGeom>
          <a:noFill/>
          <a:extLst>
            <a:ext uri="{909E8E84-426E-40DD-AFC4-6F175D3DCCD1}">
              <a14:hiddenFill xmlns:a14="http://schemas.microsoft.com/office/drawing/2010/main">
                <a:solidFill>
                  <a:srgbClr val="FFFFFF"/>
                </a:solidFill>
              </a14:hiddenFill>
            </a:ext>
          </a:extLst>
        </p:spPr>
      </p:pic>
      <p:sp>
        <p:nvSpPr>
          <p:cNvPr id="15" name="14 CuadroTexto"/>
          <p:cNvSpPr txBox="1"/>
          <p:nvPr/>
        </p:nvSpPr>
        <p:spPr>
          <a:xfrm>
            <a:off x="3059832" y="925508"/>
            <a:ext cx="3086443" cy="6032421"/>
          </a:xfrm>
          <a:prstGeom prst="rect">
            <a:avLst/>
          </a:prstGeom>
          <a:noFill/>
        </p:spPr>
        <p:txBody>
          <a:bodyPr wrap="square" rtlCol="0">
            <a:spAutoFit/>
          </a:bodyPr>
          <a:lstStyle/>
          <a:p>
            <a:pPr algn="ctr"/>
            <a:endParaRPr lang="es-VE" sz="1300" b="1" i="1" dirty="0">
              <a:latin typeface="Bodoni MT" panose="02070603080606020203" pitchFamily="18" charset="0"/>
              <a:cs typeface="Arial" panose="020B0604020202020204" pitchFamily="34" charset="0"/>
            </a:endParaRPr>
          </a:p>
          <a:p>
            <a:pPr algn="ctr"/>
            <a:endParaRPr lang="es-VE" sz="1300" b="1" i="1" dirty="0" smtClean="0">
              <a:latin typeface="Bodoni MT" panose="02070603080606020203" pitchFamily="18" charset="0"/>
              <a:cs typeface="Arial" panose="020B0604020202020204" pitchFamily="34" charset="0"/>
            </a:endParaRPr>
          </a:p>
          <a:p>
            <a:pPr algn="ctr"/>
            <a:endParaRPr lang="es-VE" sz="1300" b="1" i="1" dirty="0">
              <a:latin typeface="Bodoni MT" panose="02070603080606020203" pitchFamily="18" charset="0"/>
              <a:cs typeface="Arial" panose="020B0604020202020204" pitchFamily="34" charset="0"/>
            </a:endParaRPr>
          </a:p>
          <a:p>
            <a:pPr algn="ctr"/>
            <a:r>
              <a:rPr lang="es-VE" sz="1400" b="1" dirty="0" smtClean="0">
                <a:latin typeface="Arial" panose="020B0604020202020204" pitchFamily="34" charset="0"/>
                <a:cs typeface="Arial" panose="020B0604020202020204" pitchFamily="34" charset="0"/>
              </a:rPr>
              <a:t>URBE</a:t>
            </a:r>
            <a:endParaRPr lang="es-VE" sz="1400" b="1" dirty="0">
              <a:latin typeface="Arial" panose="020B0604020202020204" pitchFamily="34" charset="0"/>
              <a:cs typeface="Arial" panose="020B0604020202020204" pitchFamily="34" charset="0"/>
            </a:endParaRPr>
          </a:p>
          <a:p>
            <a:pPr algn="ctr"/>
            <a:r>
              <a:rPr lang="es-VE" sz="1000" b="1" dirty="0" smtClean="0">
                <a:latin typeface="Arial" panose="020B0604020202020204" pitchFamily="34" charset="0"/>
                <a:cs typeface="Arial" panose="020B0604020202020204" pitchFamily="34" charset="0"/>
              </a:rPr>
              <a:t>Universidad Privada Dr. Rafael Belloso Chacín</a:t>
            </a:r>
            <a:endParaRPr lang="es-VE" sz="1000" b="1" dirty="0">
              <a:latin typeface="Arial" panose="020B0604020202020204" pitchFamily="34" charset="0"/>
              <a:cs typeface="Arial" panose="020B0604020202020204" pitchFamily="34" charset="0"/>
            </a:endParaRPr>
          </a:p>
          <a:p>
            <a:pPr algn="ctr"/>
            <a:endParaRPr lang="es-VE" sz="1300" b="1" dirty="0" smtClean="0">
              <a:latin typeface="Arial" panose="020B0604020202020204" pitchFamily="34" charset="0"/>
              <a:cs typeface="Arial" panose="020B0604020202020204" pitchFamily="34" charset="0"/>
            </a:endParaRPr>
          </a:p>
          <a:p>
            <a:pPr algn="ctr"/>
            <a:r>
              <a:rPr lang="es-VE" sz="1300" b="1" dirty="0" smtClean="0">
                <a:latin typeface="Arial" panose="020B0604020202020204" pitchFamily="34" charset="0"/>
                <a:cs typeface="Arial" panose="020B0604020202020204" pitchFamily="34" charset="0"/>
              </a:rPr>
              <a:t>Dra. Diana Carolina Belloso Montiel</a:t>
            </a:r>
          </a:p>
          <a:p>
            <a:pPr algn="ctr"/>
            <a:r>
              <a:rPr lang="es-VE" sz="1000" b="1" dirty="0" smtClean="0">
                <a:latin typeface="Arial" panose="020B0604020202020204" pitchFamily="34" charset="0"/>
                <a:cs typeface="Arial" panose="020B0604020202020204" pitchFamily="34" charset="0"/>
              </a:rPr>
              <a:t>Rectora</a:t>
            </a:r>
            <a:r>
              <a:rPr lang="es-VE" sz="1300" b="1" dirty="0" smtClean="0">
                <a:latin typeface="Arial" panose="020B0604020202020204" pitchFamily="34" charset="0"/>
                <a:cs typeface="Arial" panose="020B0604020202020204" pitchFamily="34" charset="0"/>
              </a:rPr>
              <a:t>.</a:t>
            </a:r>
          </a:p>
          <a:p>
            <a:pPr algn="ctr"/>
            <a:endParaRPr lang="es-VE" sz="1300" b="1" dirty="0" smtClean="0">
              <a:latin typeface="Arial" panose="020B0604020202020204" pitchFamily="34" charset="0"/>
              <a:cs typeface="Arial" panose="020B0604020202020204" pitchFamily="34" charset="0"/>
            </a:endParaRPr>
          </a:p>
          <a:p>
            <a:pPr algn="ctr"/>
            <a:r>
              <a:rPr lang="es-VE" sz="1300" b="1" dirty="0" smtClean="0">
                <a:latin typeface="Arial" panose="020B0604020202020204" pitchFamily="34" charset="0"/>
                <a:cs typeface="Arial" panose="020B0604020202020204" pitchFamily="34" charset="0"/>
              </a:rPr>
              <a:t>Dr. Placido Martínez</a:t>
            </a:r>
          </a:p>
          <a:p>
            <a:pPr algn="ctr"/>
            <a:r>
              <a:rPr lang="es-VE" sz="1000" b="1" dirty="0" smtClean="0">
                <a:latin typeface="Arial" panose="020B0604020202020204" pitchFamily="34" charset="0"/>
                <a:cs typeface="Arial" panose="020B0604020202020204" pitchFamily="34" charset="0"/>
              </a:rPr>
              <a:t>Vicerrector Académico</a:t>
            </a:r>
            <a:r>
              <a:rPr lang="es-VE" sz="1300" b="1" dirty="0" smtClean="0">
                <a:latin typeface="Arial" panose="020B0604020202020204" pitchFamily="34" charset="0"/>
                <a:cs typeface="Arial" panose="020B0604020202020204" pitchFamily="34" charset="0"/>
              </a:rPr>
              <a:t>.</a:t>
            </a:r>
          </a:p>
          <a:p>
            <a:pPr algn="ctr"/>
            <a:endParaRPr lang="es-VE" sz="1300" b="1" dirty="0" smtClean="0">
              <a:latin typeface="Arial" panose="020B0604020202020204" pitchFamily="34" charset="0"/>
              <a:cs typeface="Arial" panose="020B0604020202020204" pitchFamily="34" charset="0"/>
            </a:endParaRPr>
          </a:p>
          <a:p>
            <a:pPr algn="ctr"/>
            <a:r>
              <a:rPr lang="es-VE" sz="1300" b="1" dirty="0" smtClean="0">
                <a:latin typeface="Arial" panose="020B0604020202020204" pitchFamily="34" charset="0"/>
                <a:cs typeface="Arial" panose="020B0604020202020204" pitchFamily="34" charset="0"/>
              </a:rPr>
              <a:t>Dra. María Eugenia Fossi Medina</a:t>
            </a:r>
          </a:p>
          <a:p>
            <a:pPr algn="ctr"/>
            <a:r>
              <a:rPr lang="es-VE" sz="1000" b="1" dirty="0" smtClean="0">
                <a:latin typeface="Arial" panose="020B0604020202020204" pitchFamily="34" charset="0"/>
                <a:cs typeface="Arial" panose="020B0604020202020204" pitchFamily="34" charset="0"/>
              </a:rPr>
              <a:t>Decana Facultad de Ingeniería.</a:t>
            </a:r>
          </a:p>
          <a:p>
            <a:pPr algn="ctr"/>
            <a:endParaRPr lang="es-VE" sz="1000" b="1" dirty="0" smtClean="0">
              <a:latin typeface="Arial" panose="020B0604020202020204" pitchFamily="34" charset="0"/>
              <a:cs typeface="Arial" panose="020B0604020202020204" pitchFamily="34" charset="0"/>
            </a:endParaRPr>
          </a:p>
          <a:p>
            <a:pPr algn="ctr"/>
            <a:r>
              <a:rPr lang="es-VE" sz="1300" b="1" dirty="0" smtClean="0">
                <a:latin typeface="Arial" panose="020B0604020202020204" pitchFamily="34" charset="0"/>
                <a:cs typeface="Arial" panose="020B0604020202020204" pitchFamily="34" charset="0"/>
              </a:rPr>
              <a:t>M.Sc José Luis Romero.</a:t>
            </a:r>
          </a:p>
          <a:p>
            <a:pPr algn="ctr"/>
            <a:r>
              <a:rPr lang="es-VE" sz="1000" b="1" dirty="0" smtClean="0">
                <a:latin typeface="Arial" panose="020B0604020202020204" pitchFamily="34" charset="0"/>
                <a:cs typeface="Arial" panose="020B0604020202020204" pitchFamily="34" charset="0"/>
              </a:rPr>
              <a:t>Coord. De Trabajo Especial de Grado.</a:t>
            </a:r>
          </a:p>
          <a:p>
            <a:pPr algn="ctr"/>
            <a:endParaRPr lang="es-VE" sz="1000" b="1" dirty="0" smtClean="0">
              <a:latin typeface="Arial" panose="020B0604020202020204" pitchFamily="34" charset="0"/>
              <a:cs typeface="Arial" panose="020B0604020202020204" pitchFamily="34" charset="0"/>
            </a:endParaRPr>
          </a:p>
          <a:p>
            <a:pPr algn="ctr"/>
            <a:r>
              <a:rPr lang="es-VE" sz="1300" b="1" dirty="0" smtClean="0">
                <a:latin typeface="Arial" panose="020B0604020202020204" pitchFamily="34" charset="0"/>
                <a:cs typeface="Arial" panose="020B0604020202020204" pitchFamily="34" charset="0"/>
              </a:rPr>
              <a:t>T.S.U Peggy Amato.</a:t>
            </a:r>
          </a:p>
          <a:p>
            <a:pPr algn="ctr"/>
            <a:r>
              <a:rPr lang="es-VE" sz="1000" b="1" dirty="0" smtClean="0">
                <a:latin typeface="Arial" panose="020B0604020202020204" pitchFamily="34" charset="0"/>
                <a:cs typeface="Arial" panose="020B0604020202020204" pitchFamily="34" charset="0"/>
              </a:rPr>
              <a:t>Asistente.</a:t>
            </a:r>
          </a:p>
          <a:p>
            <a:pPr algn="ctr"/>
            <a:endParaRPr lang="es-VE" sz="1000" b="1" dirty="0" smtClean="0">
              <a:latin typeface="Arial" panose="020B0604020202020204" pitchFamily="34" charset="0"/>
              <a:cs typeface="Arial" panose="020B0604020202020204" pitchFamily="34" charset="0"/>
            </a:endParaRPr>
          </a:p>
          <a:p>
            <a:pPr algn="ctr"/>
            <a:r>
              <a:rPr lang="es-VE" sz="3600" b="1" dirty="0" smtClean="0">
                <a:latin typeface="Arial" panose="020B0604020202020204" pitchFamily="34" charset="0"/>
                <a:cs typeface="Arial" panose="020B0604020202020204" pitchFamily="34" charset="0"/>
              </a:rPr>
              <a:t>CTEG</a:t>
            </a:r>
            <a:endParaRPr lang="es-VE" sz="3600" b="1" dirty="0">
              <a:latin typeface="Arial" panose="020B0604020202020204" pitchFamily="34" charset="0"/>
              <a:cs typeface="Arial" panose="020B0604020202020204" pitchFamily="34" charset="0"/>
            </a:endParaRPr>
          </a:p>
          <a:p>
            <a:pPr algn="ctr"/>
            <a:r>
              <a:rPr lang="es-VE" sz="1400" b="1" dirty="0" smtClean="0">
                <a:latin typeface="Arial" panose="020B0604020202020204" pitchFamily="34" charset="0"/>
                <a:cs typeface="Arial" panose="020B0604020202020204" pitchFamily="34" charset="0"/>
              </a:rPr>
              <a:t>Coordinación de Trabajo Especial de Grado de Ingeniería.</a:t>
            </a:r>
          </a:p>
          <a:p>
            <a:pPr algn="ctr"/>
            <a:r>
              <a:rPr lang="es-VE" sz="1400" b="1" dirty="0" smtClean="0">
                <a:latin typeface="Arial" panose="020B0604020202020204" pitchFamily="34" charset="0"/>
                <a:cs typeface="Arial" panose="020B0604020202020204" pitchFamily="34" charset="0"/>
              </a:rPr>
              <a:t>Bloque G, 2do Piso</a:t>
            </a:r>
          </a:p>
          <a:p>
            <a:pPr algn="ctr"/>
            <a:r>
              <a:rPr lang="es-VE" sz="1400" b="1" dirty="0" smtClean="0">
                <a:latin typeface="Arial" panose="020B0604020202020204" pitchFamily="34" charset="0"/>
                <a:cs typeface="Arial" panose="020B0604020202020204" pitchFamily="34" charset="0"/>
              </a:rPr>
              <a:t>Teléfono: (0261) 2008393</a:t>
            </a:r>
          </a:p>
          <a:p>
            <a:pPr algn="ctr"/>
            <a:r>
              <a:rPr lang="es-VE" sz="1400" b="1" dirty="0" smtClean="0">
                <a:latin typeface="Arial" panose="020B0604020202020204" pitchFamily="34" charset="0"/>
                <a:cs typeface="Arial" panose="020B0604020202020204" pitchFamily="34" charset="0"/>
              </a:rPr>
              <a:t>Horario de Atención</a:t>
            </a:r>
          </a:p>
          <a:p>
            <a:pPr algn="ctr"/>
            <a:r>
              <a:rPr lang="es-VE" sz="1400" b="1" dirty="0" smtClean="0">
                <a:latin typeface="Arial" panose="020B0604020202020204" pitchFamily="34" charset="0"/>
                <a:cs typeface="Arial" panose="020B0604020202020204" pitchFamily="34" charset="0"/>
              </a:rPr>
              <a:t>11:00Am – 8:00Pm</a:t>
            </a:r>
            <a:endParaRPr lang="es-VE" sz="1400" b="1" dirty="0">
              <a:latin typeface="Arial" panose="020B0604020202020204" pitchFamily="34" charset="0"/>
              <a:cs typeface="Arial" panose="020B0604020202020204" pitchFamily="34" charset="0"/>
            </a:endParaRPr>
          </a:p>
        </p:txBody>
      </p:sp>
      <p:pic>
        <p:nvPicPr>
          <p:cNvPr id="2053" name="Picture 5" descr="C:\Users\Peggy.amato\Pictures\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30630" y="270589"/>
            <a:ext cx="1798518" cy="122413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Users\Peggy.amato\Pictures\Captura2.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57171" y="102053"/>
            <a:ext cx="2376264" cy="1598755"/>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C:\Users\Peggy.amato\Pictures\Captura3.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00192" y="1628800"/>
            <a:ext cx="2843808" cy="2219325"/>
          </a:xfrm>
          <a:prstGeom prst="rect">
            <a:avLst/>
          </a:prstGeom>
          <a:noFill/>
          <a:extLst>
            <a:ext uri="{909E8E84-426E-40DD-AFC4-6F175D3DCCD1}">
              <a14:hiddenFill xmlns:a14="http://schemas.microsoft.com/office/drawing/2010/main">
                <a:solidFill>
                  <a:srgbClr val="FFFFFF"/>
                </a:solidFill>
              </a14:hiddenFill>
            </a:ext>
          </a:extLst>
        </p:spPr>
      </p:pic>
      <p:sp>
        <p:nvSpPr>
          <p:cNvPr id="17" name="16 CuadroTexto"/>
          <p:cNvSpPr txBox="1"/>
          <p:nvPr/>
        </p:nvSpPr>
        <p:spPr>
          <a:xfrm>
            <a:off x="6146275" y="3883853"/>
            <a:ext cx="2890221" cy="1938992"/>
          </a:xfrm>
          <a:prstGeom prst="rect">
            <a:avLst/>
          </a:prstGeom>
          <a:noFill/>
        </p:spPr>
        <p:txBody>
          <a:bodyPr wrap="square" rtlCol="0">
            <a:spAutoFit/>
          </a:bodyPr>
          <a:lstStyle/>
          <a:p>
            <a:pPr algn="ctr"/>
            <a:r>
              <a:rPr lang="es-VE" sz="2000" b="1" dirty="0">
                <a:latin typeface="Arial" panose="020B0604020202020204" pitchFamily="34" charset="0"/>
                <a:cs typeface="Arial" panose="020B0604020202020204" pitchFamily="34" charset="0"/>
              </a:rPr>
              <a:t>S</a:t>
            </a:r>
            <a:r>
              <a:rPr lang="es-VE" sz="2000" b="1" dirty="0" smtClean="0">
                <a:latin typeface="Arial" panose="020B0604020202020204" pitchFamily="34" charset="0"/>
                <a:cs typeface="Arial" panose="020B0604020202020204" pitchFamily="34" charset="0"/>
              </a:rPr>
              <a:t>EMINARIO DE INVESTIGACION I  INGENIERIA </a:t>
            </a:r>
          </a:p>
          <a:p>
            <a:pPr algn="ctr"/>
            <a:endParaRPr lang="es-VE" sz="2400" b="1" dirty="0">
              <a:latin typeface="Arial" panose="020B0604020202020204" pitchFamily="34" charset="0"/>
              <a:cs typeface="Arial" panose="020B0604020202020204" pitchFamily="34" charset="0"/>
            </a:endParaRPr>
          </a:p>
          <a:p>
            <a:r>
              <a:rPr lang="es-VE" sz="3400" b="1" dirty="0" smtClean="0">
                <a:latin typeface="Arial" panose="020B0604020202020204" pitchFamily="34" charset="0"/>
                <a:cs typeface="Arial" panose="020B0604020202020204" pitchFamily="34" charset="0"/>
              </a:rPr>
              <a:t> </a:t>
            </a:r>
            <a:r>
              <a:rPr lang="es-VE" sz="3600" b="1" dirty="0" smtClean="0">
                <a:latin typeface="Arial" panose="020B0604020202020204" pitchFamily="34" charset="0"/>
                <a:cs typeface="Arial" panose="020B0604020202020204" pitchFamily="34" charset="0"/>
              </a:rPr>
              <a:t>CTEG</a:t>
            </a:r>
            <a:endParaRPr lang="es-VE" sz="3600" b="1" dirty="0">
              <a:latin typeface="Arial" panose="020B0604020202020204" pitchFamily="34" charset="0"/>
              <a:cs typeface="Arial" panose="020B0604020202020204" pitchFamily="34" charset="0"/>
            </a:endParaRPr>
          </a:p>
        </p:txBody>
      </p:sp>
      <p:pic>
        <p:nvPicPr>
          <p:cNvPr id="2057" name="Picture 9" descr="C:\Users\Peggy.amato\Pictures\Captura4.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745855" y="5125529"/>
            <a:ext cx="1398145" cy="1352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0881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3131840"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5 Conector recto"/>
          <p:cNvCxnSpPr/>
          <p:nvPr/>
        </p:nvCxnSpPr>
        <p:spPr>
          <a:xfrm>
            <a:off x="6084168" y="-123233"/>
            <a:ext cx="0" cy="6858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1 CuadroTexto"/>
          <p:cNvSpPr txBox="1"/>
          <p:nvPr/>
        </p:nvSpPr>
        <p:spPr>
          <a:xfrm>
            <a:off x="0" y="1243485"/>
            <a:ext cx="3131840" cy="5693866"/>
          </a:xfrm>
          <a:prstGeom prst="rect">
            <a:avLst/>
          </a:prstGeom>
          <a:noFill/>
        </p:spPr>
        <p:txBody>
          <a:bodyPr wrap="square" rtlCol="0">
            <a:spAutoFit/>
          </a:bodyPr>
          <a:lstStyle/>
          <a:p>
            <a:pPr algn="just"/>
            <a:endParaRPr lang="es-VE" sz="1400" b="1" dirty="0" smtClean="0">
              <a:latin typeface="Arial" panose="020B0604020202020204" pitchFamily="34" charset="0"/>
              <a:cs typeface="Arial" panose="020B0604020202020204" pitchFamily="34" charset="0"/>
            </a:endParaRPr>
          </a:p>
          <a:p>
            <a:pPr algn="just"/>
            <a:endParaRPr lang="es-VE" sz="1400" dirty="0" smtClean="0">
              <a:latin typeface="Arial" panose="020B0604020202020204" pitchFamily="34" charset="0"/>
              <a:cs typeface="Arial" panose="020B0604020202020204" pitchFamily="34" charset="0"/>
            </a:endParaRPr>
          </a:p>
          <a:p>
            <a:pPr algn="just"/>
            <a:r>
              <a:rPr lang="es-VE" sz="1400" dirty="0" smtClean="0">
                <a:latin typeface="Arial" panose="020B0604020202020204" pitchFamily="34" charset="0"/>
                <a:cs typeface="Arial" panose="020B0604020202020204" pitchFamily="34" charset="0"/>
              </a:rPr>
              <a:t>Deben buscar al tutor académico la primera semana para firmar el </a:t>
            </a:r>
            <a:r>
              <a:rPr lang="es-VE" sz="1400" b="1" dirty="0" smtClean="0">
                <a:latin typeface="Arial" panose="020B0604020202020204" pitchFamily="34" charset="0"/>
                <a:cs typeface="Arial" panose="020B0604020202020204" pitchFamily="34" charset="0"/>
              </a:rPr>
              <a:t>COMPROMISO ACADEMICO </a:t>
            </a:r>
            <a:r>
              <a:rPr lang="es-VE" sz="1400" dirty="0" smtClean="0">
                <a:latin typeface="Arial" panose="020B0604020202020204" pitchFamily="34" charset="0"/>
                <a:cs typeface="Arial" panose="020B0604020202020204" pitchFamily="34" charset="0"/>
              </a:rPr>
              <a:t>(anexo el día y la hora de la asesoría, este debe estar firmado y con los horarios de cada participante), la tutoría para Seminario de Investigación I debe comenzar a mas tardar la segunda semana.</a:t>
            </a:r>
          </a:p>
          <a:p>
            <a:pPr algn="just"/>
            <a:endParaRPr lang="es-VE" sz="1200" dirty="0">
              <a:latin typeface="Arial" panose="020B0604020202020204" pitchFamily="34" charset="0"/>
              <a:cs typeface="Arial" panose="020B0604020202020204" pitchFamily="34" charset="0"/>
            </a:endParaRPr>
          </a:p>
          <a:p>
            <a:pPr algn="just"/>
            <a:endParaRPr lang="es-VE" sz="1200" b="1" dirty="0" smtClean="0">
              <a:latin typeface="Arial" panose="020B0604020202020204" pitchFamily="34" charset="0"/>
              <a:cs typeface="Arial" panose="020B0604020202020204" pitchFamily="34" charset="0"/>
            </a:endParaRPr>
          </a:p>
          <a:p>
            <a:pPr algn="just"/>
            <a:endParaRPr lang="es-VE" sz="1200" b="1" dirty="0">
              <a:latin typeface="Arial" panose="020B0604020202020204" pitchFamily="34" charset="0"/>
              <a:cs typeface="Arial" panose="020B0604020202020204" pitchFamily="34" charset="0"/>
            </a:endParaRPr>
          </a:p>
          <a:p>
            <a:pPr algn="just"/>
            <a:endParaRPr lang="es-VE" sz="1200" b="1" dirty="0" smtClean="0">
              <a:latin typeface="Arial" panose="020B0604020202020204" pitchFamily="34" charset="0"/>
              <a:cs typeface="Arial" panose="020B0604020202020204" pitchFamily="34" charset="0"/>
            </a:endParaRPr>
          </a:p>
          <a:p>
            <a:pPr algn="just"/>
            <a:endParaRPr lang="es-VE" sz="1200" b="1" dirty="0">
              <a:latin typeface="Arial" panose="020B0604020202020204" pitchFamily="34" charset="0"/>
              <a:cs typeface="Arial" panose="020B0604020202020204" pitchFamily="34" charset="0"/>
            </a:endParaRPr>
          </a:p>
          <a:p>
            <a:pPr algn="just"/>
            <a:endParaRPr lang="es-VE" sz="1200" b="1" dirty="0" smtClean="0">
              <a:latin typeface="Arial" panose="020B0604020202020204" pitchFamily="34" charset="0"/>
              <a:cs typeface="Arial" panose="020B0604020202020204" pitchFamily="34" charset="0"/>
            </a:endParaRPr>
          </a:p>
          <a:p>
            <a:pPr algn="just"/>
            <a:endParaRPr lang="es-VE" sz="1200" b="1" dirty="0">
              <a:latin typeface="Arial" panose="020B0604020202020204" pitchFamily="34" charset="0"/>
              <a:cs typeface="Arial" panose="020B0604020202020204" pitchFamily="34" charset="0"/>
            </a:endParaRPr>
          </a:p>
          <a:p>
            <a:pPr algn="just"/>
            <a:r>
              <a:rPr lang="es-VE" sz="1400" b="1" dirty="0" smtClean="0">
                <a:latin typeface="Arial" panose="020B0604020202020204" pitchFamily="34" charset="0"/>
                <a:cs typeface="Arial" panose="020B0604020202020204" pitchFamily="34" charset="0"/>
              </a:rPr>
              <a:t>El compromiso académico debe ser entregado la primera semana a la CTEG para que sean Inscritas las asesorías académicas y asignado el cubículo. Las asesorías deben cumplirse en el cubículo.</a:t>
            </a:r>
          </a:p>
        </p:txBody>
      </p:sp>
      <p:pic>
        <p:nvPicPr>
          <p:cNvPr id="1028" name="Picture 4" descr="C:\Users\Peggy.amato\Pictures\Captur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1164440">
            <a:off x="125760" y="3831303"/>
            <a:ext cx="2880320" cy="1181873"/>
          </a:xfrm>
          <a:prstGeom prst="rect">
            <a:avLst/>
          </a:prstGeom>
          <a:noFill/>
          <a:extLst>
            <a:ext uri="{909E8E84-426E-40DD-AFC4-6F175D3DCCD1}">
              <a14:hiddenFill xmlns:a14="http://schemas.microsoft.com/office/drawing/2010/main">
                <a:solidFill>
                  <a:srgbClr val="FFFFFF"/>
                </a:solidFill>
              </a14:hiddenFill>
            </a:ext>
          </a:extLst>
        </p:spPr>
      </p:pic>
      <p:sp>
        <p:nvSpPr>
          <p:cNvPr id="3" name="2 CuadroTexto"/>
          <p:cNvSpPr txBox="1"/>
          <p:nvPr/>
        </p:nvSpPr>
        <p:spPr>
          <a:xfrm>
            <a:off x="3131840" y="188640"/>
            <a:ext cx="2808312" cy="646331"/>
          </a:xfrm>
          <a:prstGeom prst="rect">
            <a:avLst/>
          </a:prstGeom>
          <a:noFill/>
        </p:spPr>
        <p:txBody>
          <a:bodyPr wrap="square" rtlCol="0">
            <a:spAutoFit/>
          </a:bodyPr>
          <a:lstStyle/>
          <a:p>
            <a:pPr algn="ctr"/>
            <a:r>
              <a:rPr lang="es-VE" b="1" dirty="0" smtClean="0">
                <a:latin typeface="Arial" panose="020B0604020202020204" pitchFamily="34" charset="0"/>
                <a:cs typeface="Arial" panose="020B0604020202020204" pitchFamily="34" charset="0"/>
              </a:rPr>
              <a:t>ENTREGA AL COMITÉ ACADEMICO</a:t>
            </a:r>
            <a:endParaRPr lang="es-VE" b="1" dirty="0">
              <a:latin typeface="Arial" panose="020B0604020202020204" pitchFamily="34" charset="0"/>
              <a:cs typeface="Arial" panose="020B0604020202020204" pitchFamily="34" charset="0"/>
            </a:endParaRPr>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98354" y="834971"/>
            <a:ext cx="2019300" cy="13681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6 CuadroTexto"/>
          <p:cNvSpPr txBox="1"/>
          <p:nvPr/>
        </p:nvSpPr>
        <p:spPr>
          <a:xfrm>
            <a:off x="3120850" y="2064310"/>
            <a:ext cx="2952328" cy="5078313"/>
          </a:xfrm>
          <a:prstGeom prst="rect">
            <a:avLst/>
          </a:prstGeom>
          <a:noFill/>
        </p:spPr>
        <p:txBody>
          <a:bodyPr wrap="square" rtlCol="0">
            <a:spAutoFit/>
          </a:bodyPr>
          <a:lstStyle/>
          <a:p>
            <a:pPr algn="just"/>
            <a:endParaRPr lang="es-VE" sz="1000" dirty="0" smtClean="0"/>
          </a:p>
          <a:p>
            <a:pPr algn="just"/>
            <a:r>
              <a:rPr lang="es-VE" sz="1000" dirty="0" smtClean="0">
                <a:latin typeface="Arial" panose="020B0604020202020204" pitchFamily="34" charset="0"/>
                <a:cs typeface="Arial" panose="020B0604020202020204" pitchFamily="34" charset="0"/>
              </a:rPr>
              <a:t>El comité académico se reúne los días Lunes y toda la documentación a de ser revisada, será aceptada hasta los días Viernes a las 12:00Pm y los resultados serán publicados los días Martes a partir de </a:t>
            </a:r>
            <a:r>
              <a:rPr lang="es-VE" sz="1000" smtClean="0">
                <a:latin typeface="Arial" panose="020B0604020202020204" pitchFamily="34" charset="0"/>
                <a:cs typeface="Arial" panose="020B0604020202020204" pitchFamily="34" charset="0"/>
              </a:rPr>
              <a:t>las </a:t>
            </a:r>
            <a:r>
              <a:rPr lang="es-VE" sz="1000" smtClean="0">
                <a:latin typeface="Arial" panose="020B0604020202020204" pitchFamily="34" charset="0"/>
                <a:cs typeface="Arial" panose="020B0604020202020204" pitchFamily="34" charset="0"/>
              </a:rPr>
              <a:t>4:00Pm </a:t>
            </a:r>
            <a:r>
              <a:rPr lang="es-VE" sz="1000" dirty="0" smtClean="0">
                <a:latin typeface="Arial" panose="020B0604020202020204" pitchFamily="34" charset="0"/>
                <a:cs typeface="Arial" panose="020B0604020202020204" pitchFamily="34" charset="0"/>
              </a:rPr>
              <a:t>en la cartelera de la Coordinación.</a:t>
            </a:r>
          </a:p>
          <a:p>
            <a:pPr algn="just"/>
            <a:endParaRPr lang="es-VE" sz="1000" dirty="0">
              <a:latin typeface="Arial" panose="020B0604020202020204" pitchFamily="34" charset="0"/>
              <a:cs typeface="Arial" panose="020B0604020202020204" pitchFamily="34" charset="0"/>
            </a:endParaRPr>
          </a:p>
          <a:p>
            <a:pPr algn="just"/>
            <a:r>
              <a:rPr lang="es-VE" sz="1000" dirty="0" smtClean="0">
                <a:latin typeface="Arial" panose="020B0604020202020204" pitchFamily="34" charset="0"/>
                <a:cs typeface="Arial" panose="020B0604020202020204" pitchFamily="34" charset="0"/>
              </a:rPr>
              <a:t>En la quinta semana de clases debes comenzar a  entregar el informe preliminar en la Coordinación con las firmas del Tutor Metodológico, Tutor Académico y Tutor Industrial. Este formato debe ser descargado de la pagina WEB de la universidad.</a:t>
            </a:r>
          </a:p>
          <a:p>
            <a:pPr algn="just"/>
            <a:r>
              <a:rPr lang="es-VE" sz="1000" dirty="0" smtClean="0">
                <a:latin typeface="Arial" panose="020B0604020202020204" pitchFamily="34" charset="0"/>
                <a:cs typeface="Arial" panose="020B0604020202020204" pitchFamily="34" charset="0"/>
                <a:hlinkClick r:id="rId4"/>
              </a:rPr>
              <a:t>http://www.urbe.edu/investigacion/coorinaciones/coordinacion.html</a:t>
            </a:r>
            <a:endParaRPr lang="es-VE" sz="1000" dirty="0" smtClean="0">
              <a:latin typeface="Arial" panose="020B0604020202020204" pitchFamily="34" charset="0"/>
              <a:cs typeface="Arial" panose="020B0604020202020204" pitchFamily="34" charset="0"/>
            </a:endParaRPr>
          </a:p>
          <a:p>
            <a:pPr algn="just"/>
            <a:endParaRPr lang="es-VE" sz="1000" dirty="0" smtClean="0">
              <a:latin typeface="Arial" panose="020B0604020202020204" pitchFamily="34" charset="0"/>
              <a:cs typeface="Arial" panose="020B0604020202020204" pitchFamily="34" charset="0"/>
            </a:endParaRPr>
          </a:p>
          <a:p>
            <a:pPr algn="just"/>
            <a:r>
              <a:rPr lang="es-VE" sz="1000" dirty="0" smtClean="0">
                <a:latin typeface="Arial" panose="020B0604020202020204" pitchFamily="34" charset="0"/>
                <a:cs typeface="Arial" panose="020B0604020202020204" pitchFamily="34" charset="0"/>
              </a:rPr>
              <a:t>En caso de dictaminarse pendientes por el Comité Académico (utilizar el formato de la 2da entrega), se deben realizar las correcciones pertinentes y entregar nuevamente para su verificación y posterior aprobación. Esta nueva documentación también debe estar firmada por todos los tutores y si el trabajo es de empresa debe estar firmada y sellada por el Tutor Industrial.</a:t>
            </a:r>
          </a:p>
          <a:p>
            <a:pPr algn="just"/>
            <a:endParaRPr lang="es-VE" sz="1000" dirty="0">
              <a:latin typeface="Arial" panose="020B0604020202020204" pitchFamily="34" charset="0"/>
              <a:cs typeface="Arial" panose="020B0604020202020204" pitchFamily="34" charset="0"/>
            </a:endParaRPr>
          </a:p>
          <a:p>
            <a:pPr algn="just"/>
            <a:r>
              <a:rPr lang="es-VE" sz="1000" dirty="0" smtClean="0">
                <a:latin typeface="Arial" panose="020B0604020202020204" pitchFamily="34" charset="0"/>
                <a:cs typeface="Arial" panose="020B0604020202020204" pitchFamily="34" charset="0"/>
              </a:rPr>
              <a:t>Si la decisión del comité académico es la entrevista, el grupo debe presentarse el día y la hora establecida para tal fin.</a:t>
            </a:r>
            <a:endParaRPr lang="es-VE" sz="1000" dirty="0">
              <a:latin typeface="Arial" panose="020B0604020202020204" pitchFamily="34" charset="0"/>
              <a:cs typeface="Arial" panose="020B0604020202020204" pitchFamily="34" charset="0"/>
            </a:endParaRPr>
          </a:p>
          <a:p>
            <a:pPr algn="just"/>
            <a:endParaRPr lang="es-VE" sz="1200" dirty="0" smtClean="0"/>
          </a:p>
          <a:p>
            <a:pPr algn="just"/>
            <a:endParaRPr lang="es-VE" sz="1200" dirty="0"/>
          </a:p>
        </p:txBody>
      </p:sp>
      <p:sp>
        <p:nvSpPr>
          <p:cNvPr id="9" name="8 CuadroTexto"/>
          <p:cNvSpPr txBox="1"/>
          <p:nvPr/>
        </p:nvSpPr>
        <p:spPr>
          <a:xfrm>
            <a:off x="6147189" y="179812"/>
            <a:ext cx="2880320" cy="1477328"/>
          </a:xfrm>
          <a:prstGeom prst="rect">
            <a:avLst/>
          </a:prstGeom>
          <a:noFill/>
        </p:spPr>
        <p:txBody>
          <a:bodyPr wrap="square" rtlCol="0">
            <a:spAutoFit/>
          </a:bodyPr>
          <a:lstStyle/>
          <a:p>
            <a:pPr algn="ctr"/>
            <a:r>
              <a:rPr lang="es-VE" b="1" dirty="0" smtClean="0">
                <a:latin typeface="Arial" panose="020B0604020202020204" pitchFamily="34" charset="0"/>
                <a:cs typeface="Arial" panose="020B0604020202020204" pitchFamily="34" charset="0"/>
              </a:rPr>
              <a:t>EVALUACION DEL TRABAJO ESPECIAL DE GRADO</a:t>
            </a:r>
          </a:p>
          <a:p>
            <a:pPr algn="ctr"/>
            <a:endParaRPr lang="es-VE" b="1" dirty="0">
              <a:latin typeface="Arial" panose="020B0604020202020204" pitchFamily="34" charset="0"/>
              <a:cs typeface="Arial" panose="020B0604020202020204" pitchFamily="34" charset="0"/>
            </a:endParaRPr>
          </a:p>
          <a:p>
            <a:pPr algn="ctr"/>
            <a:endParaRPr lang="es-VE" b="1" dirty="0">
              <a:latin typeface="Arial" panose="020B0604020202020204" pitchFamily="34" charset="0"/>
              <a:cs typeface="Arial" panose="020B0604020202020204" pitchFamily="34" charset="0"/>
            </a:endParaRPr>
          </a:p>
        </p:txBody>
      </p:sp>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22914" y="1304379"/>
            <a:ext cx="1428750" cy="1285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9 CuadroTexto"/>
          <p:cNvSpPr txBox="1"/>
          <p:nvPr/>
        </p:nvSpPr>
        <p:spPr>
          <a:xfrm>
            <a:off x="6147189" y="2444718"/>
            <a:ext cx="2880320" cy="3785652"/>
          </a:xfrm>
          <a:prstGeom prst="rect">
            <a:avLst/>
          </a:prstGeom>
          <a:noFill/>
        </p:spPr>
        <p:txBody>
          <a:bodyPr wrap="square" rtlCol="0">
            <a:spAutoFit/>
          </a:bodyPr>
          <a:lstStyle/>
          <a:p>
            <a:pPr algn="just"/>
            <a:endParaRPr lang="es-VE" sz="1000" dirty="0" smtClean="0">
              <a:latin typeface="Arial" panose="020B0604020202020204" pitchFamily="34" charset="0"/>
              <a:cs typeface="Arial" panose="020B0604020202020204" pitchFamily="34" charset="0"/>
            </a:endParaRPr>
          </a:p>
          <a:p>
            <a:pPr algn="just"/>
            <a:r>
              <a:rPr lang="es-VE" sz="1000" dirty="0" smtClean="0">
                <a:latin typeface="Arial" panose="020B0604020202020204" pitchFamily="34" charset="0"/>
                <a:cs typeface="Arial" panose="020B0604020202020204" pitchFamily="34" charset="0"/>
              </a:rPr>
              <a:t>La evaluación del Trabajo Especial de Grado es continua, dependerá de la estrategia de instrucción que aplique cada tutor.</a:t>
            </a:r>
          </a:p>
          <a:p>
            <a:pPr algn="just"/>
            <a:endParaRPr lang="es-VE" sz="1000" dirty="0">
              <a:latin typeface="Arial" panose="020B0604020202020204" pitchFamily="34" charset="0"/>
              <a:cs typeface="Arial" panose="020B0604020202020204" pitchFamily="34" charset="0"/>
            </a:endParaRPr>
          </a:p>
          <a:p>
            <a:pPr algn="just"/>
            <a:r>
              <a:rPr lang="es-VE" sz="1000" dirty="0" smtClean="0">
                <a:latin typeface="Arial" panose="020B0604020202020204" pitchFamily="34" charset="0"/>
                <a:cs typeface="Arial" panose="020B0604020202020204" pitchFamily="34" charset="0"/>
              </a:rPr>
              <a:t>La nota final se promedia entre las calificaciones de ambos tutores.</a:t>
            </a:r>
          </a:p>
          <a:p>
            <a:pPr algn="just"/>
            <a:endParaRPr lang="es-VE" sz="1000" dirty="0">
              <a:latin typeface="Arial" panose="020B0604020202020204" pitchFamily="34" charset="0"/>
              <a:cs typeface="Arial" panose="020B0604020202020204" pitchFamily="34" charset="0"/>
            </a:endParaRPr>
          </a:p>
          <a:p>
            <a:pPr algn="just"/>
            <a:r>
              <a:rPr lang="es-VE" sz="1000" dirty="0" smtClean="0">
                <a:latin typeface="Arial" panose="020B0604020202020204" pitchFamily="34" charset="0"/>
                <a:cs typeface="Arial" panose="020B0604020202020204" pitchFamily="34" charset="0"/>
              </a:rPr>
              <a:t>La asistencia a las clases es </a:t>
            </a:r>
            <a:r>
              <a:rPr lang="es-VE" sz="1000" b="1" dirty="0" smtClean="0">
                <a:latin typeface="Arial" panose="020B0604020202020204" pitchFamily="34" charset="0"/>
                <a:cs typeface="Arial" panose="020B0604020202020204" pitchFamily="34" charset="0"/>
              </a:rPr>
              <a:t>OBLIGATORIA </a:t>
            </a:r>
            <a:r>
              <a:rPr lang="es-VE" sz="1000" dirty="0" smtClean="0">
                <a:latin typeface="Arial" panose="020B0604020202020204" pitchFamily="34" charset="0"/>
                <a:cs typeface="Arial" panose="020B0604020202020204" pitchFamily="34" charset="0"/>
              </a:rPr>
              <a:t> tanto con el Tutor Académico como con el Metodológico, ya que de acumular mas del 25% de inasistencias (4) se pierde automáticamente el Trabajo Especial de Grado. Por tanto debes asegurarte de firmar el control de asistencia con ambos facilitadores.</a:t>
            </a:r>
          </a:p>
          <a:p>
            <a:pPr algn="just"/>
            <a:endParaRPr lang="es-VE" sz="1000" b="1" dirty="0">
              <a:latin typeface="Arial" panose="020B0604020202020204" pitchFamily="34" charset="0"/>
              <a:cs typeface="Arial" panose="020B0604020202020204" pitchFamily="34" charset="0"/>
            </a:endParaRPr>
          </a:p>
          <a:p>
            <a:pPr algn="just"/>
            <a:r>
              <a:rPr lang="es-VE" sz="1000" b="1" dirty="0" smtClean="0">
                <a:latin typeface="Arial" panose="020B0604020202020204" pitchFamily="34" charset="0"/>
                <a:cs typeface="Arial" panose="020B0604020202020204" pitchFamily="34" charset="0"/>
              </a:rPr>
              <a:t>Recuerda : Debe solicitar los horarios, por las Coordinaciones Docentes, ya que estos deben ser entregados al Tutor Académico para ser anexados al Compromiso Académico. Si lo imprimes por internet debes colocarle tus datos completos (NOMBRES, Apellidos. C.I) ya que se utilizara en nuestra Base de Datos.</a:t>
            </a:r>
            <a:endParaRPr lang="es-VE" sz="1000" b="1" dirty="0">
              <a:latin typeface="Arial" panose="020B0604020202020204" pitchFamily="34" charset="0"/>
              <a:cs typeface="Arial" panose="020B0604020202020204" pitchFamily="34" charset="0"/>
            </a:endParaRPr>
          </a:p>
        </p:txBody>
      </p:sp>
      <p:pic>
        <p:nvPicPr>
          <p:cNvPr id="13" name="12 Imagen" descr="Grupo De Estudiantes De Escuela Primaria. Niños Y Niñas Vestidos Con  Uniformes Escolares Tienen Libros De Texto. Ilustración De Vector En Estilo  De Dibujos Animados. Ilustraciones Svg, Vectoriales, Clip Art Vectorizado  Libre"/>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87624" y="202725"/>
            <a:ext cx="1838883" cy="1408656"/>
          </a:xfrm>
          <a:prstGeom prst="rect">
            <a:avLst/>
          </a:prstGeom>
          <a:noFill/>
          <a:ln>
            <a:noFill/>
          </a:ln>
        </p:spPr>
      </p:pic>
      <p:sp>
        <p:nvSpPr>
          <p:cNvPr id="4" name="3 CuadroTexto"/>
          <p:cNvSpPr txBox="1"/>
          <p:nvPr/>
        </p:nvSpPr>
        <p:spPr>
          <a:xfrm>
            <a:off x="0" y="404664"/>
            <a:ext cx="1403648" cy="646331"/>
          </a:xfrm>
          <a:prstGeom prst="rect">
            <a:avLst/>
          </a:prstGeom>
          <a:noFill/>
        </p:spPr>
        <p:txBody>
          <a:bodyPr wrap="square" rtlCol="0">
            <a:spAutoFit/>
          </a:bodyPr>
          <a:lstStyle/>
          <a:p>
            <a:pPr algn="ctr"/>
            <a:r>
              <a:rPr lang="es-VE" b="1" dirty="0" smtClean="0">
                <a:latin typeface="Arial" panose="020B0604020202020204" pitchFamily="34" charset="0"/>
                <a:cs typeface="Arial" panose="020B0604020202020204" pitchFamily="34" charset="0"/>
              </a:rPr>
              <a:t>EL </a:t>
            </a:r>
          </a:p>
          <a:p>
            <a:pPr algn="ctr"/>
            <a:r>
              <a:rPr lang="es-VE" b="1" dirty="0" smtClean="0">
                <a:latin typeface="Arial" panose="020B0604020202020204" pitchFamily="34" charset="0"/>
                <a:cs typeface="Arial" panose="020B0604020202020204" pitchFamily="34" charset="0"/>
              </a:rPr>
              <a:t>GRUPO</a:t>
            </a:r>
            <a:endParaRPr lang="es-VE"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790618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211</TotalTime>
  <Words>551</Words>
  <Application>Microsoft Office PowerPoint</Application>
  <PresentationFormat>Presentación en pantalla (4:3)</PresentationFormat>
  <Paragraphs>72</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Tema de Office</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Peggy Carolina Amato Romero</dc:creator>
  <cp:lastModifiedBy>Jose Luis Romero</cp:lastModifiedBy>
  <cp:revision>35</cp:revision>
  <cp:lastPrinted>2023-03-28T21:03:27Z</cp:lastPrinted>
  <dcterms:created xsi:type="dcterms:W3CDTF">2023-03-28T18:03:11Z</dcterms:created>
  <dcterms:modified xsi:type="dcterms:W3CDTF">2023-03-30T16:59:49Z</dcterms:modified>
</cp:coreProperties>
</file>