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9144000" cy="6858000" type="screen4x3"/>
  <p:notesSz cx="6858000" cy="9144000"/>
  <p:defaultTextStyle>
    <a:defPPr>
      <a:defRPr lang="es-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VE"/>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D8DC10-67BF-41ED-8F0C-47CDD7EE9FC6}" type="datetimeFigureOut">
              <a:rPr lang="es-VE" smtClean="0"/>
              <a:t>30/03/2023</a:t>
            </a:fld>
            <a:endParaRPr lang="es-VE"/>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VE"/>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VE"/>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A68FC0-7A99-4FD1-9256-9783AA24CF61}" type="slidenum">
              <a:rPr lang="es-VE" smtClean="0"/>
              <a:t>‹Nº›</a:t>
            </a:fld>
            <a:endParaRPr lang="es-VE"/>
          </a:p>
        </p:txBody>
      </p:sp>
    </p:spTree>
    <p:extLst>
      <p:ext uri="{BB962C8B-B14F-4D97-AF65-F5344CB8AC3E}">
        <p14:creationId xmlns:p14="http://schemas.microsoft.com/office/powerpoint/2010/main" val="1733356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VE" dirty="0"/>
          </a:p>
        </p:txBody>
      </p:sp>
      <p:sp>
        <p:nvSpPr>
          <p:cNvPr id="4" name="3 Marcador de número de diapositiva"/>
          <p:cNvSpPr>
            <a:spLocks noGrp="1"/>
          </p:cNvSpPr>
          <p:nvPr>
            <p:ph type="sldNum" sz="quarter" idx="10"/>
          </p:nvPr>
        </p:nvSpPr>
        <p:spPr/>
        <p:txBody>
          <a:bodyPr/>
          <a:lstStyle/>
          <a:p>
            <a:fld id="{5CA68FC0-7A99-4FD1-9256-9783AA24CF61}" type="slidenum">
              <a:rPr lang="es-VE" smtClean="0"/>
              <a:t>1</a:t>
            </a:fld>
            <a:endParaRPr lang="es-VE"/>
          </a:p>
        </p:txBody>
      </p:sp>
    </p:spTree>
    <p:extLst>
      <p:ext uri="{BB962C8B-B14F-4D97-AF65-F5344CB8AC3E}">
        <p14:creationId xmlns:p14="http://schemas.microsoft.com/office/powerpoint/2010/main" val="1682848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VE"/>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VE"/>
          </a:p>
        </p:txBody>
      </p:sp>
      <p:sp>
        <p:nvSpPr>
          <p:cNvPr id="4" name="3 Marcador de fecha"/>
          <p:cNvSpPr>
            <a:spLocks noGrp="1"/>
          </p:cNvSpPr>
          <p:nvPr>
            <p:ph type="dt" sz="half" idx="10"/>
          </p:nvPr>
        </p:nvSpPr>
        <p:spPr/>
        <p:txBody>
          <a:bodyPr/>
          <a:lstStyle/>
          <a:p>
            <a:fld id="{6B326C85-3298-46D9-B268-8413D1A1A399}" type="datetimeFigureOut">
              <a:rPr lang="es-VE" smtClean="0"/>
              <a:t>30/03/2023</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4BC66019-6172-412D-BD75-234AE8B2433A}" type="slidenum">
              <a:rPr lang="es-VE" smtClean="0"/>
              <a:t>‹Nº›</a:t>
            </a:fld>
            <a:endParaRPr lang="es-VE"/>
          </a:p>
        </p:txBody>
      </p:sp>
    </p:spTree>
    <p:extLst>
      <p:ext uri="{BB962C8B-B14F-4D97-AF65-F5344CB8AC3E}">
        <p14:creationId xmlns:p14="http://schemas.microsoft.com/office/powerpoint/2010/main" val="32897420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fecha"/>
          <p:cNvSpPr>
            <a:spLocks noGrp="1"/>
          </p:cNvSpPr>
          <p:nvPr>
            <p:ph type="dt" sz="half" idx="10"/>
          </p:nvPr>
        </p:nvSpPr>
        <p:spPr/>
        <p:txBody>
          <a:bodyPr/>
          <a:lstStyle/>
          <a:p>
            <a:fld id="{6B326C85-3298-46D9-B268-8413D1A1A399}" type="datetimeFigureOut">
              <a:rPr lang="es-VE" smtClean="0"/>
              <a:t>30/03/2023</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4BC66019-6172-412D-BD75-234AE8B2433A}" type="slidenum">
              <a:rPr lang="es-VE" smtClean="0"/>
              <a:t>‹Nº›</a:t>
            </a:fld>
            <a:endParaRPr lang="es-VE"/>
          </a:p>
        </p:txBody>
      </p:sp>
    </p:spTree>
    <p:extLst>
      <p:ext uri="{BB962C8B-B14F-4D97-AF65-F5344CB8AC3E}">
        <p14:creationId xmlns:p14="http://schemas.microsoft.com/office/powerpoint/2010/main" val="2990722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VE"/>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fecha"/>
          <p:cNvSpPr>
            <a:spLocks noGrp="1"/>
          </p:cNvSpPr>
          <p:nvPr>
            <p:ph type="dt" sz="half" idx="10"/>
          </p:nvPr>
        </p:nvSpPr>
        <p:spPr/>
        <p:txBody>
          <a:bodyPr/>
          <a:lstStyle/>
          <a:p>
            <a:fld id="{6B326C85-3298-46D9-B268-8413D1A1A399}" type="datetimeFigureOut">
              <a:rPr lang="es-VE" smtClean="0"/>
              <a:t>30/03/2023</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4BC66019-6172-412D-BD75-234AE8B2433A}" type="slidenum">
              <a:rPr lang="es-VE" smtClean="0"/>
              <a:t>‹Nº›</a:t>
            </a:fld>
            <a:endParaRPr lang="es-VE"/>
          </a:p>
        </p:txBody>
      </p:sp>
    </p:spTree>
    <p:extLst>
      <p:ext uri="{BB962C8B-B14F-4D97-AF65-F5344CB8AC3E}">
        <p14:creationId xmlns:p14="http://schemas.microsoft.com/office/powerpoint/2010/main" val="2358399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fecha"/>
          <p:cNvSpPr>
            <a:spLocks noGrp="1"/>
          </p:cNvSpPr>
          <p:nvPr>
            <p:ph type="dt" sz="half" idx="10"/>
          </p:nvPr>
        </p:nvSpPr>
        <p:spPr/>
        <p:txBody>
          <a:bodyPr/>
          <a:lstStyle/>
          <a:p>
            <a:fld id="{6B326C85-3298-46D9-B268-8413D1A1A399}" type="datetimeFigureOut">
              <a:rPr lang="es-VE" smtClean="0"/>
              <a:t>30/03/2023</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4BC66019-6172-412D-BD75-234AE8B2433A}" type="slidenum">
              <a:rPr lang="es-VE" smtClean="0"/>
              <a:t>‹Nº›</a:t>
            </a:fld>
            <a:endParaRPr lang="es-VE"/>
          </a:p>
        </p:txBody>
      </p:sp>
    </p:spTree>
    <p:extLst>
      <p:ext uri="{BB962C8B-B14F-4D97-AF65-F5344CB8AC3E}">
        <p14:creationId xmlns:p14="http://schemas.microsoft.com/office/powerpoint/2010/main" val="2925571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VE"/>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B326C85-3298-46D9-B268-8413D1A1A399}" type="datetimeFigureOut">
              <a:rPr lang="es-VE" smtClean="0"/>
              <a:t>30/03/2023</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4BC66019-6172-412D-BD75-234AE8B2433A}" type="slidenum">
              <a:rPr lang="es-VE" smtClean="0"/>
              <a:t>‹Nº›</a:t>
            </a:fld>
            <a:endParaRPr lang="es-VE"/>
          </a:p>
        </p:txBody>
      </p:sp>
    </p:spTree>
    <p:extLst>
      <p:ext uri="{BB962C8B-B14F-4D97-AF65-F5344CB8AC3E}">
        <p14:creationId xmlns:p14="http://schemas.microsoft.com/office/powerpoint/2010/main" val="326490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5" name="4 Marcador de fecha"/>
          <p:cNvSpPr>
            <a:spLocks noGrp="1"/>
          </p:cNvSpPr>
          <p:nvPr>
            <p:ph type="dt" sz="half" idx="10"/>
          </p:nvPr>
        </p:nvSpPr>
        <p:spPr/>
        <p:txBody>
          <a:bodyPr/>
          <a:lstStyle/>
          <a:p>
            <a:fld id="{6B326C85-3298-46D9-B268-8413D1A1A399}" type="datetimeFigureOut">
              <a:rPr lang="es-VE" smtClean="0"/>
              <a:t>30/03/2023</a:t>
            </a:fld>
            <a:endParaRPr lang="es-VE"/>
          </a:p>
        </p:txBody>
      </p:sp>
      <p:sp>
        <p:nvSpPr>
          <p:cNvPr id="6" name="5 Marcador de pie de página"/>
          <p:cNvSpPr>
            <a:spLocks noGrp="1"/>
          </p:cNvSpPr>
          <p:nvPr>
            <p:ph type="ftr" sz="quarter" idx="11"/>
          </p:nvPr>
        </p:nvSpPr>
        <p:spPr/>
        <p:txBody>
          <a:bodyPr/>
          <a:lstStyle/>
          <a:p>
            <a:endParaRPr lang="es-VE"/>
          </a:p>
        </p:txBody>
      </p:sp>
      <p:sp>
        <p:nvSpPr>
          <p:cNvPr id="7" name="6 Marcador de número de diapositiva"/>
          <p:cNvSpPr>
            <a:spLocks noGrp="1"/>
          </p:cNvSpPr>
          <p:nvPr>
            <p:ph type="sldNum" sz="quarter" idx="12"/>
          </p:nvPr>
        </p:nvSpPr>
        <p:spPr/>
        <p:txBody>
          <a:bodyPr/>
          <a:lstStyle/>
          <a:p>
            <a:fld id="{4BC66019-6172-412D-BD75-234AE8B2433A}" type="slidenum">
              <a:rPr lang="es-VE" smtClean="0"/>
              <a:t>‹Nº›</a:t>
            </a:fld>
            <a:endParaRPr lang="es-VE"/>
          </a:p>
        </p:txBody>
      </p:sp>
    </p:spTree>
    <p:extLst>
      <p:ext uri="{BB962C8B-B14F-4D97-AF65-F5344CB8AC3E}">
        <p14:creationId xmlns:p14="http://schemas.microsoft.com/office/powerpoint/2010/main" val="1496873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VE"/>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7" name="6 Marcador de fecha"/>
          <p:cNvSpPr>
            <a:spLocks noGrp="1"/>
          </p:cNvSpPr>
          <p:nvPr>
            <p:ph type="dt" sz="half" idx="10"/>
          </p:nvPr>
        </p:nvSpPr>
        <p:spPr/>
        <p:txBody>
          <a:bodyPr/>
          <a:lstStyle/>
          <a:p>
            <a:fld id="{6B326C85-3298-46D9-B268-8413D1A1A399}" type="datetimeFigureOut">
              <a:rPr lang="es-VE" smtClean="0"/>
              <a:t>30/03/2023</a:t>
            </a:fld>
            <a:endParaRPr lang="es-VE"/>
          </a:p>
        </p:txBody>
      </p:sp>
      <p:sp>
        <p:nvSpPr>
          <p:cNvPr id="8" name="7 Marcador de pie de página"/>
          <p:cNvSpPr>
            <a:spLocks noGrp="1"/>
          </p:cNvSpPr>
          <p:nvPr>
            <p:ph type="ftr" sz="quarter" idx="11"/>
          </p:nvPr>
        </p:nvSpPr>
        <p:spPr/>
        <p:txBody>
          <a:bodyPr/>
          <a:lstStyle/>
          <a:p>
            <a:endParaRPr lang="es-VE"/>
          </a:p>
        </p:txBody>
      </p:sp>
      <p:sp>
        <p:nvSpPr>
          <p:cNvPr id="9" name="8 Marcador de número de diapositiva"/>
          <p:cNvSpPr>
            <a:spLocks noGrp="1"/>
          </p:cNvSpPr>
          <p:nvPr>
            <p:ph type="sldNum" sz="quarter" idx="12"/>
          </p:nvPr>
        </p:nvSpPr>
        <p:spPr/>
        <p:txBody>
          <a:bodyPr/>
          <a:lstStyle/>
          <a:p>
            <a:fld id="{4BC66019-6172-412D-BD75-234AE8B2433A}" type="slidenum">
              <a:rPr lang="es-VE" smtClean="0"/>
              <a:t>‹Nº›</a:t>
            </a:fld>
            <a:endParaRPr lang="es-VE"/>
          </a:p>
        </p:txBody>
      </p:sp>
    </p:spTree>
    <p:extLst>
      <p:ext uri="{BB962C8B-B14F-4D97-AF65-F5344CB8AC3E}">
        <p14:creationId xmlns:p14="http://schemas.microsoft.com/office/powerpoint/2010/main" val="95197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fecha"/>
          <p:cNvSpPr>
            <a:spLocks noGrp="1"/>
          </p:cNvSpPr>
          <p:nvPr>
            <p:ph type="dt" sz="half" idx="10"/>
          </p:nvPr>
        </p:nvSpPr>
        <p:spPr/>
        <p:txBody>
          <a:bodyPr/>
          <a:lstStyle/>
          <a:p>
            <a:fld id="{6B326C85-3298-46D9-B268-8413D1A1A399}" type="datetimeFigureOut">
              <a:rPr lang="es-VE" smtClean="0"/>
              <a:t>30/03/2023</a:t>
            </a:fld>
            <a:endParaRPr lang="es-VE"/>
          </a:p>
        </p:txBody>
      </p:sp>
      <p:sp>
        <p:nvSpPr>
          <p:cNvPr id="4" name="3 Marcador de pie de página"/>
          <p:cNvSpPr>
            <a:spLocks noGrp="1"/>
          </p:cNvSpPr>
          <p:nvPr>
            <p:ph type="ftr" sz="quarter" idx="11"/>
          </p:nvPr>
        </p:nvSpPr>
        <p:spPr/>
        <p:txBody>
          <a:bodyPr/>
          <a:lstStyle/>
          <a:p>
            <a:endParaRPr lang="es-VE"/>
          </a:p>
        </p:txBody>
      </p:sp>
      <p:sp>
        <p:nvSpPr>
          <p:cNvPr id="5" name="4 Marcador de número de diapositiva"/>
          <p:cNvSpPr>
            <a:spLocks noGrp="1"/>
          </p:cNvSpPr>
          <p:nvPr>
            <p:ph type="sldNum" sz="quarter" idx="12"/>
          </p:nvPr>
        </p:nvSpPr>
        <p:spPr/>
        <p:txBody>
          <a:bodyPr/>
          <a:lstStyle/>
          <a:p>
            <a:fld id="{4BC66019-6172-412D-BD75-234AE8B2433A}" type="slidenum">
              <a:rPr lang="es-VE" smtClean="0"/>
              <a:t>‹Nº›</a:t>
            </a:fld>
            <a:endParaRPr lang="es-VE"/>
          </a:p>
        </p:txBody>
      </p:sp>
    </p:spTree>
    <p:extLst>
      <p:ext uri="{BB962C8B-B14F-4D97-AF65-F5344CB8AC3E}">
        <p14:creationId xmlns:p14="http://schemas.microsoft.com/office/powerpoint/2010/main" val="3371125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B326C85-3298-46D9-B268-8413D1A1A399}" type="datetimeFigureOut">
              <a:rPr lang="es-VE" smtClean="0"/>
              <a:t>30/03/2023</a:t>
            </a:fld>
            <a:endParaRPr lang="es-VE"/>
          </a:p>
        </p:txBody>
      </p:sp>
      <p:sp>
        <p:nvSpPr>
          <p:cNvPr id="3" name="2 Marcador de pie de página"/>
          <p:cNvSpPr>
            <a:spLocks noGrp="1"/>
          </p:cNvSpPr>
          <p:nvPr>
            <p:ph type="ftr" sz="quarter" idx="11"/>
          </p:nvPr>
        </p:nvSpPr>
        <p:spPr/>
        <p:txBody>
          <a:bodyPr/>
          <a:lstStyle/>
          <a:p>
            <a:endParaRPr lang="es-VE"/>
          </a:p>
        </p:txBody>
      </p:sp>
      <p:sp>
        <p:nvSpPr>
          <p:cNvPr id="4" name="3 Marcador de número de diapositiva"/>
          <p:cNvSpPr>
            <a:spLocks noGrp="1"/>
          </p:cNvSpPr>
          <p:nvPr>
            <p:ph type="sldNum" sz="quarter" idx="12"/>
          </p:nvPr>
        </p:nvSpPr>
        <p:spPr/>
        <p:txBody>
          <a:bodyPr/>
          <a:lstStyle/>
          <a:p>
            <a:fld id="{4BC66019-6172-412D-BD75-234AE8B2433A}" type="slidenum">
              <a:rPr lang="es-VE" smtClean="0"/>
              <a:t>‹Nº›</a:t>
            </a:fld>
            <a:endParaRPr lang="es-VE"/>
          </a:p>
        </p:txBody>
      </p:sp>
    </p:spTree>
    <p:extLst>
      <p:ext uri="{BB962C8B-B14F-4D97-AF65-F5344CB8AC3E}">
        <p14:creationId xmlns:p14="http://schemas.microsoft.com/office/powerpoint/2010/main" val="982641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VE"/>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B326C85-3298-46D9-B268-8413D1A1A399}" type="datetimeFigureOut">
              <a:rPr lang="es-VE" smtClean="0"/>
              <a:t>30/03/2023</a:t>
            </a:fld>
            <a:endParaRPr lang="es-VE"/>
          </a:p>
        </p:txBody>
      </p:sp>
      <p:sp>
        <p:nvSpPr>
          <p:cNvPr id="6" name="5 Marcador de pie de página"/>
          <p:cNvSpPr>
            <a:spLocks noGrp="1"/>
          </p:cNvSpPr>
          <p:nvPr>
            <p:ph type="ftr" sz="quarter" idx="11"/>
          </p:nvPr>
        </p:nvSpPr>
        <p:spPr/>
        <p:txBody>
          <a:bodyPr/>
          <a:lstStyle/>
          <a:p>
            <a:endParaRPr lang="es-VE"/>
          </a:p>
        </p:txBody>
      </p:sp>
      <p:sp>
        <p:nvSpPr>
          <p:cNvPr id="7" name="6 Marcador de número de diapositiva"/>
          <p:cNvSpPr>
            <a:spLocks noGrp="1"/>
          </p:cNvSpPr>
          <p:nvPr>
            <p:ph type="sldNum" sz="quarter" idx="12"/>
          </p:nvPr>
        </p:nvSpPr>
        <p:spPr/>
        <p:txBody>
          <a:bodyPr/>
          <a:lstStyle/>
          <a:p>
            <a:fld id="{4BC66019-6172-412D-BD75-234AE8B2433A}" type="slidenum">
              <a:rPr lang="es-VE" smtClean="0"/>
              <a:t>‹Nº›</a:t>
            </a:fld>
            <a:endParaRPr lang="es-VE"/>
          </a:p>
        </p:txBody>
      </p:sp>
    </p:spTree>
    <p:extLst>
      <p:ext uri="{BB962C8B-B14F-4D97-AF65-F5344CB8AC3E}">
        <p14:creationId xmlns:p14="http://schemas.microsoft.com/office/powerpoint/2010/main" val="2965815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VE"/>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VE"/>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B326C85-3298-46D9-B268-8413D1A1A399}" type="datetimeFigureOut">
              <a:rPr lang="es-VE" smtClean="0"/>
              <a:t>30/03/2023</a:t>
            </a:fld>
            <a:endParaRPr lang="es-VE"/>
          </a:p>
        </p:txBody>
      </p:sp>
      <p:sp>
        <p:nvSpPr>
          <p:cNvPr id="6" name="5 Marcador de pie de página"/>
          <p:cNvSpPr>
            <a:spLocks noGrp="1"/>
          </p:cNvSpPr>
          <p:nvPr>
            <p:ph type="ftr" sz="quarter" idx="11"/>
          </p:nvPr>
        </p:nvSpPr>
        <p:spPr/>
        <p:txBody>
          <a:bodyPr/>
          <a:lstStyle/>
          <a:p>
            <a:endParaRPr lang="es-VE"/>
          </a:p>
        </p:txBody>
      </p:sp>
      <p:sp>
        <p:nvSpPr>
          <p:cNvPr id="7" name="6 Marcador de número de diapositiva"/>
          <p:cNvSpPr>
            <a:spLocks noGrp="1"/>
          </p:cNvSpPr>
          <p:nvPr>
            <p:ph type="sldNum" sz="quarter" idx="12"/>
          </p:nvPr>
        </p:nvSpPr>
        <p:spPr/>
        <p:txBody>
          <a:bodyPr/>
          <a:lstStyle/>
          <a:p>
            <a:fld id="{4BC66019-6172-412D-BD75-234AE8B2433A}" type="slidenum">
              <a:rPr lang="es-VE" smtClean="0"/>
              <a:t>‹Nº›</a:t>
            </a:fld>
            <a:endParaRPr lang="es-VE"/>
          </a:p>
        </p:txBody>
      </p:sp>
    </p:spTree>
    <p:extLst>
      <p:ext uri="{BB962C8B-B14F-4D97-AF65-F5344CB8AC3E}">
        <p14:creationId xmlns:p14="http://schemas.microsoft.com/office/powerpoint/2010/main" val="4051027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VE"/>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326C85-3298-46D9-B268-8413D1A1A399}" type="datetimeFigureOut">
              <a:rPr lang="es-VE" smtClean="0"/>
              <a:t>30/03/2023</a:t>
            </a:fld>
            <a:endParaRPr lang="es-VE"/>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VE"/>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C66019-6172-412D-BD75-234AE8B2433A}" type="slidenum">
              <a:rPr lang="es-VE" smtClean="0"/>
              <a:t>‹Nº›</a:t>
            </a:fld>
            <a:endParaRPr lang="es-VE"/>
          </a:p>
        </p:txBody>
      </p:sp>
    </p:spTree>
    <p:extLst>
      <p:ext uri="{BB962C8B-B14F-4D97-AF65-F5344CB8AC3E}">
        <p14:creationId xmlns:p14="http://schemas.microsoft.com/office/powerpoint/2010/main" val="16463360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hyperlink" Target="http://www.urbe.edu/investigacion/coordinaciones/coordinacion.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2953722" y="-157708"/>
            <a:ext cx="72008" cy="7173416"/>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6 Conector recto"/>
          <p:cNvCxnSpPr/>
          <p:nvPr/>
        </p:nvCxnSpPr>
        <p:spPr>
          <a:xfrm>
            <a:off x="6027781" y="0"/>
            <a:ext cx="0" cy="6858000"/>
          </a:xfrm>
          <a:prstGeom prst="line">
            <a:avLst/>
          </a:prstGeom>
        </p:spPr>
        <p:style>
          <a:lnRef idx="1">
            <a:schemeClr val="accent1"/>
          </a:lnRef>
          <a:fillRef idx="0">
            <a:schemeClr val="accent1"/>
          </a:fillRef>
          <a:effectRef idx="0">
            <a:schemeClr val="accent1"/>
          </a:effectRef>
          <a:fontRef idx="minor">
            <a:schemeClr val="tx1"/>
          </a:fontRef>
        </p:style>
      </p:cxnSp>
      <p:pic>
        <p:nvPicPr>
          <p:cNvPr id="1026" name="Picture 2" descr="C:\Users\Peggy.amato\Pictures\Captura2.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63986" y="123432"/>
            <a:ext cx="2736304" cy="1833059"/>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Peggy.amato\Pictures\Captura5.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528" y="169429"/>
            <a:ext cx="2632647" cy="107211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5361" y="1412777"/>
            <a:ext cx="2264516" cy="16561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15 CuadroTexto"/>
          <p:cNvSpPr txBox="1"/>
          <p:nvPr/>
        </p:nvSpPr>
        <p:spPr>
          <a:xfrm>
            <a:off x="107504" y="3284984"/>
            <a:ext cx="2846218" cy="2492990"/>
          </a:xfrm>
          <a:prstGeom prst="rect">
            <a:avLst/>
          </a:prstGeom>
          <a:noFill/>
        </p:spPr>
        <p:txBody>
          <a:bodyPr wrap="square" rtlCol="0">
            <a:spAutoFit/>
          </a:bodyPr>
          <a:lstStyle/>
          <a:p>
            <a:pPr algn="just"/>
            <a:r>
              <a:rPr lang="es-VE" sz="1400" dirty="0" smtClean="0">
                <a:latin typeface="Arial" panose="020B0604020202020204" pitchFamily="34" charset="0"/>
                <a:cs typeface="Arial" panose="020B0604020202020204" pitchFamily="34" charset="0"/>
              </a:rPr>
              <a:t>Revisa la cartelera de la Coordinación frecuentemente para estar informado de todo lo relacionado con tu trabajo de grado y la culminación de tu carrera.</a:t>
            </a:r>
          </a:p>
          <a:p>
            <a:pPr algn="just"/>
            <a:endParaRPr lang="es-VE" sz="1200" dirty="0">
              <a:latin typeface="Arial" panose="020B0604020202020204" pitchFamily="34" charset="0"/>
              <a:cs typeface="Arial" panose="020B0604020202020204" pitchFamily="34" charset="0"/>
            </a:endParaRPr>
          </a:p>
          <a:p>
            <a:pPr algn="just"/>
            <a:endParaRPr lang="es-VE" sz="1200" dirty="0" smtClean="0">
              <a:latin typeface="Arial" panose="020B0604020202020204" pitchFamily="34" charset="0"/>
              <a:cs typeface="Arial" panose="020B0604020202020204" pitchFamily="34" charset="0"/>
            </a:endParaRPr>
          </a:p>
          <a:p>
            <a:pPr algn="just"/>
            <a:endParaRPr lang="es-VE" sz="1200" dirty="0">
              <a:latin typeface="Arial" panose="020B0604020202020204" pitchFamily="34" charset="0"/>
              <a:cs typeface="Arial" panose="020B0604020202020204" pitchFamily="34" charset="0"/>
            </a:endParaRPr>
          </a:p>
          <a:p>
            <a:pPr algn="just"/>
            <a:endParaRPr lang="es-VE" sz="1200" dirty="0" smtClean="0">
              <a:latin typeface="Arial" panose="020B0604020202020204" pitchFamily="34" charset="0"/>
              <a:cs typeface="Arial" panose="020B0604020202020204" pitchFamily="34" charset="0"/>
            </a:endParaRPr>
          </a:p>
          <a:p>
            <a:pPr algn="just"/>
            <a:endParaRPr lang="es-VE" sz="1200" dirty="0">
              <a:latin typeface="Arial" panose="020B0604020202020204" pitchFamily="34" charset="0"/>
              <a:cs typeface="Arial" panose="020B0604020202020204" pitchFamily="34" charset="0"/>
            </a:endParaRPr>
          </a:p>
          <a:p>
            <a:pPr algn="just"/>
            <a:endParaRPr lang="es-VE" sz="1200" dirty="0">
              <a:latin typeface="Arial" panose="020B0604020202020204" pitchFamily="34" charset="0"/>
              <a:cs typeface="Arial" panose="020B0604020202020204" pitchFamily="34" charset="0"/>
            </a:endParaRPr>
          </a:p>
        </p:txBody>
      </p:sp>
      <p:pic>
        <p:nvPicPr>
          <p:cNvPr id="1029"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21143081">
            <a:off x="145563" y="4653698"/>
            <a:ext cx="2846218" cy="6231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 name="16 CuadroTexto"/>
          <p:cNvSpPr txBox="1"/>
          <p:nvPr/>
        </p:nvSpPr>
        <p:spPr>
          <a:xfrm>
            <a:off x="107505" y="5229200"/>
            <a:ext cx="2846217" cy="369332"/>
          </a:xfrm>
          <a:prstGeom prst="rect">
            <a:avLst/>
          </a:prstGeom>
          <a:noFill/>
        </p:spPr>
        <p:txBody>
          <a:bodyPr wrap="square" rtlCol="0">
            <a:spAutoFit/>
          </a:bodyPr>
          <a:lstStyle/>
          <a:p>
            <a:endParaRPr lang="es-VE" dirty="0"/>
          </a:p>
        </p:txBody>
      </p:sp>
      <p:sp>
        <p:nvSpPr>
          <p:cNvPr id="18" name="17 CuadroTexto"/>
          <p:cNvSpPr txBox="1"/>
          <p:nvPr/>
        </p:nvSpPr>
        <p:spPr>
          <a:xfrm>
            <a:off x="107490" y="4931296"/>
            <a:ext cx="2846216" cy="1723549"/>
          </a:xfrm>
          <a:prstGeom prst="rect">
            <a:avLst/>
          </a:prstGeom>
          <a:noFill/>
        </p:spPr>
        <p:txBody>
          <a:bodyPr wrap="square" rtlCol="0">
            <a:spAutoFit/>
          </a:bodyPr>
          <a:lstStyle/>
          <a:p>
            <a:pPr algn="just"/>
            <a:endParaRPr lang="es-VE" sz="1200" dirty="0" smtClean="0">
              <a:latin typeface="Arial" panose="020B0604020202020204" pitchFamily="34" charset="0"/>
              <a:cs typeface="Arial" panose="020B0604020202020204" pitchFamily="34" charset="0"/>
            </a:endParaRPr>
          </a:p>
          <a:p>
            <a:pPr algn="just"/>
            <a:endParaRPr lang="es-VE" sz="1200" dirty="0">
              <a:latin typeface="Arial" panose="020B0604020202020204" pitchFamily="34" charset="0"/>
              <a:cs typeface="Arial" panose="020B0604020202020204" pitchFamily="34" charset="0"/>
            </a:endParaRPr>
          </a:p>
          <a:p>
            <a:pPr algn="just"/>
            <a:endParaRPr lang="es-VE" sz="1200" dirty="0" smtClean="0">
              <a:latin typeface="Arial" panose="020B0604020202020204" pitchFamily="34" charset="0"/>
              <a:cs typeface="Arial" panose="020B0604020202020204" pitchFamily="34" charset="0"/>
            </a:endParaRPr>
          </a:p>
          <a:p>
            <a:pPr algn="just"/>
            <a:r>
              <a:rPr lang="es-VE" sz="1400" b="1" dirty="0" smtClean="0">
                <a:latin typeface="Arial" panose="020B0604020202020204" pitchFamily="34" charset="0"/>
                <a:cs typeface="Arial" panose="020B0604020202020204" pitchFamily="34" charset="0"/>
              </a:rPr>
              <a:t>Los informes que se consignen después  de las </a:t>
            </a:r>
            <a:r>
              <a:rPr lang="es-VE" sz="1400" b="1" dirty="0" smtClean="0">
                <a:latin typeface="Arial" panose="020B0604020202020204" pitchFamily="34" charset="0"/>
                <a:cs typeface="Arial" panose="020B0604020202020204" pitchFamily="34" charset="0"/>
              </a:rPr>
              <a:t>12 PM </a:t>
            </a:r>
            <a:r>
              <a:rPr lang="es-VE" sz="1400" b="1" dirty="0" smtClean="0">
                <a:latin typeface="Arial" panose="020B0604020202020204" pitchFamily="34" charset="0"/>
                <a:cs typeface="Arial" panose="020B0604020202020204" pitchFamily="34" charset="0"/>
              </a:rPr>
              <a:t>del Viernes NO serán introducidos a comité la siguiente </a:t>
            </a:r>
            <a:r>
              <a:rPr lang="es-VE" sz="1400" b="1" dirty="0" smtClean="0">
                <a:latin typeface="Arial" panose="020B0604020202020204" pitchFamily="34" charset="0"/>
                <a:cs typeface="Arial" panose="020B0604020202020204" pitchFamily="34" charset="0"/>
              </a:rPr>
              <a:t>semana, </a:t>
            </a:r>
            <a:r>
              <a:rPr lang="es-VE" sz="1400" b="1" dirty="0" smtClean="0">
                <a:latin typeface="Arial" panose="020B0604020202020204" pitchFamily="34" charset="0"/>
                <a:cs typeface="Arial" panose="020B0604020202020204" pitchFamily="34" charset="0"/>
              </a:rPr>
              <a:t>esperara una semana.</a:t>
            </a:r>
            <a:endParaRPr lang="es-VE" sz="1400" b="1" dirty="0">
              <a:latin typeface="Arial" panose="020B0604020202020204" pitchFamily="34" charset="0"/>
              <a:cs typeface="Arial" panose="020B0604020202020204" pitchFamily="34" charset="0"/>
            </a:endParaRPr>
          </a:p>
        </p:txBody>
      </p:sp>
      <p:pic>
        <p:nvPicPr>
          <p:cNvPr id="1031" name="Picture 7" descr="C:\Users\Peggy.amato\Pictures\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51920" y="169605"/>
            <a:ext cx="1728192" cy="1071935"/>
          </a:xfrm>
          <a:prstGeom prst="rect">
            <a:avLst/>
          </a:prstGeom>
          <a:noFill/>
          <a:extLst>
            <a:ext uri="{909E8E84-426E-40DD-AFC4-6F175D3DCCD1}">
              <a14:hiddenFill xmlns:a14="http://schemas.microsoft.com/office/drawing/2010/main">
                <a:solidFill>
                  <a:srgbClr val="FFFFFF"/>
                </a:solidFill>
              </a14:hiddenFill>
            </a:ext>
          </a:extLst>
        </p:spPr>
      </p:pic>
      <p:sp>
        <p:nvSpPr>
          <p:cNvPr id="19" name="18 CuadroTexto"/>
          <p:cNvSpPr txBox="1"/>
          <p:nvPr/>
        </p:nvSpPr>
        <p:spPr>
          <a:xfrm>
            <a:off x="3025730" y="908721"/>
            <a:ext cx="3002051" cy="6093976"/>
          </a:xfrm>
          <a:prstGeom prst="rect">
            <a:avLst/>
          </a:prstGeom>
          <a:noFill/>
        </p:spPr>
        <p:txBody>
          <a:bodyPr wrap="square" rtlCol="0">
            <a:spAutoFit/>
          </a:bodyPr>
          <a:lstStyle/>
          <a:p>
            <a:pPr algn="ctr"/>
            <a:endParaRPr lang="es-VE" sz="1400" b="1" dirty="0" smtClean="0">
              <a:latin typeface="Arial" panose="020B0604020202020204" pitchFamily="34" charset="0"/>
              <a:cs typeface="Arial" panose="020B0604020202020204" pitchFamily="34" charset="0"/>
            </a:endParaRPr>
          </a:p>
          <a:p>
            <a:pPr algn="ctr"/>
            <a:endParaRPr lang="es-VE" sz="1400" b="1" dirty="0">
              <a:latin typeface="Arial" panose="020B0604020202020204" pitchFamily="34" charset="0"/>
              <a:cs typeface="Arial" panose="020B0604020202020204" pitchFamily="34" charset="0"/>
            </a:endParaRPr>
          </a:p>
          <a:p>
            <a:pPr algn="ctr"/>
            <a:r>
              <a:rPr lang="es-VE" sz="1400" b="1" dirty="0" smtClean="0">
                <a:latin typeface="Arial" panose="020B0604020202020204" pitchFamily="34" charset="0"/>
                <a:cs typeface="Arial" panose="020B0604020202020204" pitchFamily="34" charset="0"/>
              </a:rPr>
              <a:t>URBE</a:t>
            </a:r>
          </a:p>
          <a:p>
            <a:pPr lvl="0" algn="ctr"/>
            <a:r>
              <a:rPr lang="es-VE" sz="1000" b="1" dirty="0">
                <a:solidFill>
                  <a:prstClr val="black"/>
                </a:solidFill>
                <a:latin typeface="Arial" panose="020B0604020202020204" pitchFamily="34" charset="0"/>
                <a:cs typeface="Arial" panose="020B0604020202020204" pitchFamily="34" charset="0"/>
              </a:rPr>
              <a:t>Universidad Privada Dr. Rafael Belloso Chacín</a:t>
            </a:r>
          </a:p>
          <a:p>
            <a:pPr lvl="0" algn="ctr"/>
            <a:endParaRPr lang="es-VE" sz="1300" b="1" dirty="0">
              <a:solidFill>
                <a:prstClr val="black"/>
              </a:solidFill>
              <a:latin typeface="Arial" panose="020B0604020202020204" pitchFamily="34" charset="0"/>
              <a:cs typeface="Arial" panose="020B0604020202020204" pitchFamily="34" charset="0"/>
            </a:endParaRPr>
          </a:p>
          <a:p>
            <a:pPr lvl="0" algn="ctr"/>
            <a:r>
              <a:rPr lang="es-VE" sz="1300" b="1" dirty="0">
                <a:solidFill>
                  <a:prstClr val="black"/>
                </a:solidFill>
                <a:latin typeface="Arial" panose="020B0604020202020204" pitchFamily="34" charset="0"/>
                <a:cs typeface="Arial" panose="020B0604020202020204" pitchFamily="34" charset="0"/>
              </a:rPr>
              <a:t>Dra. Diana Carolina Belloso Montiel</a:t>
            </a:r>
          </a:p>
          <a:p>
            <a:pPr lvl="0" algn="ctr"/>
            <a:r>
              <a:rPr lang="es-VE" sz="1000" b="1" dirty="0">
                <a:solidFill>
                  <a:prstClr val="black"/>
                </a:solidFill>
                <a:latin typeface="Arial" panose="020B0604020202020204" pitchFamily="34" charset="0"/>
                <a:cs typeface="Arial" panose="020B0604020202020204" pitchFamily="34" charset="0"/>
              </a:rPr>
              <a:t>Rectora</a:t>
            </a:r>
            <a:r>
              <a:rPr lang="es-VE" sz="1300" b="1" dirty="0">
                <a:solidFill>
                  <a:prstClr val="black"/>
                </a:solidFill>
                <a:latin typeface="Arial" panose="020B0604020202020204" pitchFamily="34" charset="0"/>
                <a:cs typeface="Arial" panose="020B0604020202020204" pitchFamily="34" charset="0"/>
              </a:rPr>
              <a:t>.</a:t>
            </a:r>
          </a:p>
          <a:p>
            <a:pPr lvl="0" algn="ctr"/>
            <a:endParaRPr lang="es-VE" sz="1300" b="1" dirty="0">
              <a:solidFill>
                <a:prstClr val="black"/>
              </a:solidFill>
              <a:latin typeface="Arial" panose="020B0604020202020204" pitchFamily="34" charset="0"/>
              <a:cs typeface="Arial" panose="020B0604020202020204" pitchFamily="34" charset="0"/>
            </a:endParaRPr>
          </a:p>
          <a:p>
            <a:pPr lvl="0" algn="ctr"/>
            <a:r>
              <a:rPr lang="es-VE" sz="1300" b="1" dirty="0">
                <a:solidFill>
                  <a:prstClr val="black"/>
                </a:solidFill>
                <a:latin typeface="Arial" panose="020B0604020202020204" pitchFamily="34" charset="0"/>
                <a:cs typeface="Arial" panose="020B0604020202020204" pitchFamily="34" charset="0"/>
              </a:rPr>
              <a:t>Dr. Placido Martínez</a:t>
            </a:r>
          </a:p>
          <a:p>
            <a:pPr lvl="0" algn="ctr"/>
            <a:r>
              <a:rPr lang="es-VE" sz="1000" b="1" dirty="0">
                <a:solidFill>
                  <a:prstClr val="black"/>
                </a:solidFill>
                <a:latin typeface="Arial" panose="020B0604020202020204" pitchFamily="34" charset="0"/>
                <a:cs typeface="Arial" panose="020B0604020202020204" pitchFamily="34" charset="0"/>
              </a:rPr>
              <a:t>Vicerrector Académico</a:t>
            </a:r>
            <a:r>
              <a:rPr lang="es-VE" sz="1300" b="1" dirty="0">
                <a:solidFill>
                  <a:prstClr val="black"/>
                </a:solidFill>
                <a:latin typeface="Arial" panose="020B0604020202020204" pitchFamily="34" charset="0"/>
                <a:cs typeface="Arial" panose="020B0604020202020204" pitchFamily="34" charset="0"/>
              </a:rPr>
              <a:t>.</a:t>
            </a:r>
          </a:p>
          <a:p>
            <a:pPr lvl="0" algn="ctr"/>
            <a:endParaRPr lang="es-VE" sz="1300" b="1" dirty="0">
              <a:solidFill>
                <a:prstClr val="black"/>
              </a:solidFill>
              <a:latin typeface="Arial" panose="020B0604020202020204" pitchFamily="34" charset="0"/>
              <a:cs typeface="Arial" panose="020B0604020202020204" pitchFamily="34" charset="0"/>
            </a:endParaRPr>
          </a:p>
          <a:p>
            <a:pPr lvl="0" algn="ctr"/>
            <a:r>
              <a:rPr lang="es-VE" sz="1300" b="1" dirty="0">
                <a:solidFill>
                  <a:prstClr val="black"/>
                </a:solidFill>
                <a:latin typeface="Arial" panose="020B0604020202020204" pitchFamily="34" charset="0"/>
                <a:cs typeface="Arial" panose="020B0604020202020204" pitchFamily="34" charset="0"/>
              </a:rPr>
              <a:t>Dra. María Eugenia Fossi Medina</a:t>
            </a:r>
          </a:p>
          <a:p>
            <a:pPr lvl="0" algn="ctr"/>
            <a:r>
              <a:rPr lang="es-VE" sz="1000" b="1" dirty="0">
                <a:solidFill>
                  <a:prstClr val="black"/>
                </a:solidFill>
                <a:latin typeface="Arial" panose="020B0604020202020204" pitchFamily="34" charset="0"/>
                <a:cs typeface="Arial" panose="020B0604020202020204" pitchFamily="34" charset="0"/>
              </a:rPr>
              <a:t>Decana Facultad de Ingeniería.</a:t>
            </a:r>
          </a:p>
          <a:p>
            <a:pPr lvl="0" algn="ctr"/>
            <a:endParaRPr lang="es-VE" sz="1000" b="1" dirty="0">
              <a:solidFill>
                <a:prstClr val="black"/>
              </a:solidFill>
              <a:latin typeface="Arial" panose="020B0604020202020204" pitchFamily="34" charset="0"/>
              <a:cs typeface="Arial" panose="020B0604020202020204" pitchFamily="34" charset="0"/>
            </a:endParaRPr>
          </a:p>
          <a:p>
            <a:pPr lvl="0" algn="ctr"/>
            <a:r>
              <a:rPr lang="es-VE" sz="1300" b="1" dirty="0">
                <a:solidFill>
                  <a:prstClr val="black"/>
                </a:solidFill>
                <a:latin typeface="Arial" panose="020B0604020202020204" pitchFamily="34" charset="0"/>
                <a:cs typeface="Arial" panose="020B0604020202020204" pitchFamily="34" charset="0"/>
              </a:rPr>
              <a:t>M.Sc José Luis Romero.</a:t>
            </a:r>
          </a:p>
          <a:p>
            <a:pPr lvl="0" algn="ctr"/>
            <a:r>
              <a:rPr lang="es-VE" sz="1000" b="1" dirty="0">
                <a:solidFill>
                  <a:prstClr val="black"/>
                </a:solidFill>
                <a:latin typeface="Arial" panose="020B0604020202020204" pitchFamily="34" charset="0"/>
                <a:cs typeface="Arial" panose="020B0604020202020204" pitchFamily="34" charset="0"/>
              </a:rPr>
              <a:t>Coord. De Trabajo Especial de Grado.</a:t>
            </a:r>
          </a:p>
          <a:p>
            <a:pPr lvl="0" algn="ctr"/>
            <a:endParaRPr lang="es-VE" sz="1000" b="1" dirty="0">
              <a:solidFill>
                <a:prstClr val="black"/>
              </a:solidFill>
              <a:latin typeface="Arial" panose="020B0604020202020204" pitchFamily="34" charset="0"/>
              <a:cs typeface="Arial" panose="020B0604020202020204" pitchFamily="34" charset="0"/>
            </a:endParaRPr>
          </a:p>
          <a:p>
            <a:pPr lvl="0" algn="ctr"/>
            <a:r>
              <a:rPr lang="es-VE" sz="1300" b="1" dirty="0">
                <a:solidFill>
                  <a:prstClr val="black"/>
                </a:solidFill>
                <a:latin typeface="Arial" panose="020B0604020202020204" pitchFamily="34" charset="0"/>
                <a:cs typeface="Arial" panose="020B0604020202020204" pitchFamily="34" charset="0"/>
              </a:rPr>
              <a:t>T.S.U Peggy Amato.</a:t>
            </a:r>
          </a:p>
          <a:p>
            <a:pPr lvl="0" algn="ctr"/>
            <a:r>
              <a:rPr lang="es-VE" sz="1000" b="1" dirty="0">
                <a:solidFill>
                  <a:prstClr val="black"/>
                </a:solidFill>
                <a:latin typeface="Arial" panose="020B0604020202020204" pitchFamily="34" charset="0"/>
                <a:cs typeface="Arial" panose="020B0604020202020204" pitchFamily="34" charset="0"/>
              </a:rPr>
              <a:t>Asistente.</a:t>
            </a:r>
          </a:p>
          <a:p>
            <a:pPr lvl="0" algn="ctr"/>
            <a:endParaRPr lang="es-VE" sz="1000" b="1" dirty="0">
              <a:solidFill>
                <a:prstClr val="black"/>
              </a:solidFill>
              <a:latin typeface="Arial" panose="020B0604020202020204" pitchFamily="34" charset="0"/>
              <a:cs typeface="Arial" panose="020B0604020202020204" pitchFamily="34" charset="0"/>
            </a:endParaRPr>
          </a:p>
          <a:p>
            <a:pPr lvl="0" algn="ctr"/>
            <a:r>
              <a:rPr lang="es-VE" sz="3600" b="1" dirty="0" smtClean="0">
                <a:solidFill>
                  <a:prstClr val="black"/>
                </a:solidFill>
                <a:latin typeface="Arial" panose="020B0604020202020204" pitchFamily="34" charset="0"/>
                <a:cs typeface="Arial" panose="020B0604020202020204" pitchFamily="34" charset="0"/>
              </a:rPr>
              <a:t>CTEG</a:t>
            </a:r>
            <a:endParaRPr lang="es-VE" sz="1300" b="1" dirty="0">
              <a:solidFill>
                <a:prstClr val="black"/>
              </a:solidFill>
              <a:latin typeface="Arial" panose="020B0604020202020204" pitchFamily="34" charset="0"/>
              <a:cs typeface="Arial" panose="020B0604020202020204" pitchFamily="34" charset="0"/>
            </a:endParaRPr>
          </a:p>
          <a:p>
            <a:pPr lvl="0" algn="ctr"/>
            <a:r>
              <a:rPr lang="es-VE" sz="1400" b="1" dirty="0" smtClean="0">
                <a:solidFill>
                  <a:prstClr val="black"/>
                </a:solidFill>
                <a:latin typeface="Arial" panose="020B0604020202020204" pitchFamily="34" charset="0"/>
                <a:cs typeface="Arial" panose="020B0604020202020204" pitchFamily="34" charset="0"/>
              </a:rPr>
              <a:t>Coordinación </a:t>
            </a:r>
            <a:r>
              <a:rPr lang="es-VE" sz="1400" b="1" dirty="0">
                <a:solidFill>
                  <a:prstClr val="black"/>
                </a:solidFill>
                <a:latin typeface="Arial" panose="020B0604020202020204" pitchFamily="34" charset="0"/>
                <a:cs typeface="Arial" panose="020B0604020202020204" pitchFamily="34" charset="0"/>
              </a:rPr>
              <a:t>de Trabajo Especial de Grado de Ingeniería.</a:t>
            </a:r>
          </a:p>
          <a:p>
            <a:pPr lvl="0" algn="ctr"/>
            <a:r>
              <a:rPr lang="es-VE" sz="1400" b="1" dirty="0">
                <a:solidFill>
                  <a:prstClr val="black"/>
                </a:solidFill>
                <a:latin typeface="Arial" panose="020B0604020202020204" pitchFamily="34" charset="0"/>
                <a:cs typeface="Arial" panose="020B0604020202020204" pitchFamily="34" charset="0"/>
              </a:rPr>
              <a:t>Bloque G, 2do Piso</a:t>
            </a:r>
          </a:p>
          <a:p>
            <a:pPr lvl="0" algn="ctr"/>
            <a:r>
              <a:rPr lang="es-VE" sz="1400" b="1" dirty="0">
                <a:solidFill>
                  <a:prstClr val="black"/>
                </a:solidFill>
                <a:latin typeface="Arial" panose="020B0604020202020204" pitchFamily="34" charset="0"/>
                <a:cs typeface="Arial" panose="020B0604020202020204" pitchFamily="34" charset="0"/>
              </a:rPr>
              <a:t>Teléfono: (0261) 2008393</a:t>
            </a:r>
          </a:p>
          <a:p>
            <a:pPr lvl="0" algn="ctr"/>
            <a:r>
              <a:rPr lang="es-VE" sz="1400" b="1" dirty="0">
                <a:solidFill>
                  <a:prstClr val="black"/>
                </a:solidFill>
                <a:latin typeface="Arial" panose="020B0604020202020204" pitchFamily="34" charset="0"/>
                <a:cs typeface="Arial" panose="020B0604020202020204" pitchFamily="34" charset="0"/>
              </a:rPr>
              <a:t>Horario de Atención</a:t>
            </a:r>
          </a:p>
          <a:p>
            <a:pPr lvl="0" algn="ctr"/>
            <a:r>
              <a:rPr lang="es-VE" sz="1400" b="1" dirty="0">
                <a:solidFill>
                  <a:prstClr val="black"/>
                </a:solidFill>
                <a:latin typeface="Arial" panose="020B0604020202020204" pitchFamily="34" charset="0"/>
                <a:cs typeface="Arial" panose="020B0604020202020204" pitchFamily="34" charset="0"/>
              </a:rPr>
              <a:t>11:00Am – 8:00Pm</a:t>
            </a:r>
          </a:p>
          <a:p>
            <a:endParaRPr lang="es-VE" sz="1400" b="1" dirty="0">
              <a:latin typeface="Arial" panose="020B0604020202020204" pitchFamily="34" charset="0"/>
              <a:cs typeface="Arial" panose="020B0604020202020204" pitchFamily="34" charset="0"/>
            </a:endParaRPr>
          </a:p>
        </p:txBody>
      </p:sp>
      <p:pic>
        <p:nvPicPr>
          <p:cNvPr id="1032" name="Picture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255753" y="1956491"/>
            <a:ext cx="2616705" cy="21063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0" name="19 CuadroTexto"/>
          <p:cNvSpPr txBox="1"/>
          <p:nvPr/>
        </p:nvSpPr>
        <p:spPr>
          <a:xfrm>
            <a:off x="6027781" y="4346813"/>
            <a:ext cx="3008715" cy="923330"/>
          </a:xfrm>
          <a:prstGeom prst="rect">
            <a:avLst/>
          </a:prstGeom>
          <a:noFill/>
        </p:spPr>
        <p:txBody>
          <a:bodyPr wrap="square" rtlCol="0">
            <a:spAutoFit/>
          </a:bodyPr>
          <a:lstStyle/>
          <a:p>
            <a:pPr algn="ctr"/>
            <a:r>
              <a:rPr lang="es-VE" b="1" dirty="0" smtClean="0">
                <a:latin typeface="Arial" panose="020B0604020202020204" pitchFamily="34" charset="0"/>
                <a:cs typeface="Arial" panose="020B0604020202020204" pitchFamily="34" charset="0"/>
              </a:rPr>
              <a:t>SEMINARIO DE INVESTIGACION II </a:t>
            </a:r>
            <a:r>
              <a:rPr lang="es-VE" b="1" dirty="0" smtClean="0">
                <a:latin typeface="Arial" panose="020B0604020202020204" pitchFamily="34" charset="0"/>
                <a:cs typeface="Arial" panose="020B0604020202020204" pitchFamily="34" charset="0"/>
              </a:rPr>
              <a:t> </a:t>
            </a:r>
            <a:r>
              <a:rPr lang="es-VE" b="1" dirty="0" smtClean="0">
                <a:latin typeface="Arial" panose="020B0604020202020204" pitchFamily="34" charset="0"/>
                <a:cs typeface="Arial" panose="020B0604020202020204" pitchFamily="34" charset="0"/>
              </a:rPr>
              <a:t>INGENIERIA</a:t>
            </a:r>
            <a:endParaRPr lang="es-VE" b="1" dirty="0">
              <a:latin typeface="Arial" panose="020B0604020202020204" pitchFamily="34" charset="0"/>
              <a:cs typeface="Arial" panose="020B0604020202020204" pitchFamily="34" charset="0"/>
            </a:endParaRPr>
          </a:p>
        </p:txBody>
      </p:sp>
      <p:pic>
        <p:nvPicPr>
          <p:cNvPr id="1033" name="Picture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804249" y="5403514"/>
            <a:ext cx="1584176" cy="12513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00659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3203848"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6 Conector recto"/>
          <p:cNvCxnSpPr/>
          <p:nvPr/>
        </p:nvCxnSpPr>
        <p:spPr>
          <a:xfrm>
            <a:off x="6156176" y="0"/>
            <a:ext cx="0" cy="6858000"/>
          </a:xfrm>
          <a:prstGeom prst="line">
            <a:avLst/>
          </a:prstGeom>
        </p:spPr>
        <p:style>
          <a:lnRef idx="1">
            <a:schemeClr val="accent1"/>
          </a:lnRef>
          <a:fillRef idx="0">
            <a:schemeClr val="accent1"/>
          </a:fillRef>
          <a:effectRef idx="0">
            <a:schemeClr val="accent1"/>
          </a:effectRef>
          <a:fontRef idx="minor">
            <a:schemeClr val="tx1"/>
          </a:fontRef>
        </p:style>
      </p:cxnSp>
      <p:pic>
        <p:nvPicPr>
          <p:cNvPr id="4" name="3 Imagen" descr="Vectores e ilustraciones de Grupo estudiantes para descargar gratis |  Freepik"/>
          <p:cNvPicPr/>
          <p:nvPr/>
        </p:nvPicPr>
        <p:blipFill>
          <a:blip r:embed="rId2">
            <a:extLst>
              <a:ext uri="{28A0092B-C50C-407E-A947-70E740481C1C}">
                <a14:useLocalDpi xmlns:a14="http://schemas.microsoft.com/office/drawing/2010/main" val="0"/>
              </a:ext>
            </a:extLst>
          </a:blip>
          <a:srcRect/>
          <a:stretch>
            <a:fillRect/>
          </a:stretch>
        </p:blipFill>
        <p:spPr bwMode="auto">
          <a:xfrm>
            <a:off x="1158726" y="188640"/>
            <a:ext cx="1819647" cy="1552377"/>
          </a:xfrm>
          <a:prstGeom prst="rect">
            <a:avLst/>
          </a:prstGeom>
          <a:noFill/>
          <a:ln>
            <a:noFill/>
          </a:ln>
        </p:spPr>
      </p:pic>
      <p:sp>
        <p:nvSpPr>
          <p:cNvPr id="2" name="1 CuadroTexto"/>
          <p:cNvSpPr txBox="1"/>
          <p:nvPr/>
        </p:nvSpPr>
        <p:spPr>
          <a:xfrm>
            <a:off x="107504" y="332656"/>
            <a:ext cx="1224136" cy="646331"/>
          </a:xfrm>
          <a:prstGeom prst="rect">
            <a:avLst/>
          </a:prstGeom>
          <a:noFill/>
        </p:spPr>
        <p:txBody>
          <a:bodyPr wrap="square" rtlCol="0">
            <a:spAutoFit/>
          </a:bodyPr>
          <a:lstStyle/>
          <a:p>
            <a:pPr algn="ctr"/>
            <a:r>
              <a:rPr lang="es-VE" b="1" dirty="0" smtClean="0">
                <a:latin typeface="Arial" panose="020B0604020202020204" pitchFamily="34" charset="0"/>
                <a:cs typeface="Arial" panose="020B0604020202020204" pitchFamily="34" charset="0"/>
              </a:rPr>
              <a:t>EL </a:t>
            </a:r>
          </a:p>
          <a:p>
            <a:pPr algn="ctr"/>
            <a:r>
              <a:rPr lang="es-VE" b="1" dirty="0" smtClean="0">
                <a:latin typeface="Arial" panose="020B0604020202020204" pitchFamily="34" charset="0"/>
                <a:cs typeface="Arial" panose="020B0604020202020204" pitchFamily="34" charset="0"/>
              </a:rPr>
              <a:t>GRUPO</a:t>
            </a:r>
            <a:endParaRPr lang="es-VE" b="1" dirty="0">
              <a:latin typeface="Arial" panose="020B0604020202020204" pitchFamily="34" charset="0"/>
              <a:cs typeface="Arial" panose="020B0604020202020204" pitchFamily="34" charset="0"/>
            </a:endParaRPr>
          </a:p>
        </p:txBody>
      </p:sp>
      <p:sp>
        <p:nvSpPr>
          <p:cNvPr id="3" name="2 CuadroTexto"/>
          <p:cNvSpPr txBox="1"/>
          <p:nvPr/>
        </p:nvSpPr>
        <p:spPr>
          <a:xfrm>
            <a:off x="92783" y="1741017"/>
            <a:ext cx="3096344" cy="5201424"/>
          </a:xfrm>
          <a:prstGeom prst="rect">
            <a:avLst/>
          </a:prstGeom>
          <a:noFill/>
        </p:spPr>
        <p:txBody>
          <a:bodyPr wrap="square" rtlCol="0">
            <a:spAutoFit/>
          </a:bodyPr>
          <a:lstStyle/>
          <a:p>
            <a:pPr algn="just"/>
            <a:r>
              <a:rPr lang="es-VE" sz="1400" dirty="0" smtClean="0">
                <a:latin typeface="Arial" panose="020B0604020202020204" pitchFamily="34" charset="0"/>
                <a:cs typeface="Arial" panose="020B0604020202020204" pitchFamily="34" charset="0"/>
              </a:rPr>
              <a:t>Deben buscar al Tutor Académico la primera semana para firmar el </a:t>
            </a:r>
            <a:r>
              <a:rPr lang="es-VE" sz="1400" b="1" dirty="0" smtClean="0">
                <a:latin typeface="Arial" panose="020B0604020202020204" pitchFamily="34" charset="0"/>
                <a:cs typeface="Arial" panose="020B0604020202020204" pitchFamily="34" charset="0"/>
              </a:rPr>
              <a:t>COMPROMISO ACADEMICO           </a:t>
            </a:r>
            <a:r>
              <a:rPr lang="es-VE" sz="1400" dirty="0" smtClean="0">
                <a:latin typeface="Arial" panose="020B0604020202020204" pitchFamily="34" charset="0"/>
                <a:cs typeface="Arial" panose="020B0604020202020204" pitchFamily="34" charset="0"/>
              </a:rPr>
              <a:t>(definir el día y la hora fijada, este debe estar firmado y con los horarios de cada participante), la asesoría para Seminario de Investigación II debe comenzar la primera semana, de no asistir, será contado como inasistencia (el compromiso debe ser descargado vía </a:t>
            </a:r>
            <a:r>
              <a:rPr lang="es-VE" sz="1400" dirty="0" smtClean="0">
                <a:latin typeface="Arial" panose="020B0604020202020204" pitchFamily="34" charset="0"/>
                <a:cs typeface="Arial" panose="020B0604020202020204" pitchFamily="34" charset="0"/>
              </a:rPr>
              <a:t>WEB).</a:t>
            </a:r>
            <a:endParaRPr lang="es-VE" sz="1400" dirty="0" smtClean="0">
              <a:latin typeface="Arial" panose="020B0604020202020204" pitchFamily="34" charset="0"/>
              <a:cs typeface="Arial" panose="020B0604020202020204" pitchFamily="34" charset="0"/>
            </a:endParaRPr>
          </a:p>
          <a:p>
            <a:pPr algn="just"/>
            <a:endParaRPr lang="es-VE" sz="1400" dirty="0">
              <a:latin typeface="Arial" panose="020B0604020202020204" pitchFamily="34" charset="0"/>
              <a:cs typeface="Arial" panose="020B0604020202020204" pitchFamily="34" charset="0"/>
            </a:endParaRPr>
          </a:p>
          <a:p>
            <a:pPr algn="just"/>
            <a:r>
              <a:rPr lang="es-VE" sz="1400" dirty="0" smtClean="0">
                <a:latin typeface="Arial" panose="020B0604020202020204" pitchFamily="34" charset="0"/>
                <a:cs typeface="Arial" panose="020B0604020202020204" pitchFamily="34" charset="0"/>
              </a:rPr>
              <a:t>Inscribir Seminario de Investigación II en la sección que te corresponde   ( de acuerdo a la sección inscrita en Seminario de Investigación I)</a:t>
            </a:r>
          </a:p>
          <a:p>
            <a:pPr algn="just"/>
            <a:endParaRPr lang="es-VE" sz="1200" dirty="0" smtClean="0">
              <a:latin typeface="Arial" panose="020B0604020202020204" pitchFamily="34" charset="0"/>
              <a:cs typeface="Arial" panose="020B0604020202020204" pitchFamily="34" charset="0"/>
            </a:endParaRPr>
          </a:p>
          <a:p>
            <a:pPr algn="ctr"/>
            <a:r>
              <a:rPr lang="es-VE" sz="1400" b="1" dirty="0" smtClean="0">
                <a:latin typeface="Arial" panose="020B0604020202020204" pitchFamily="34" charset="0"/>
                <a:cs typeface="Arial" panose="020B0604020202020204" pitchFamily="34" charset="0"/>
              </a:rPr>
              <a:t>TELECOMUNICACIONES</a:t>
            </a:r>
          </a:p>
          <a:p>
            <a:pPr algn="ctr"/>
            <a:r>
              <a:rPr lang="es-VE" sz="1400" b="1" dirty="0" smtClean="0">
                <a:latin typeface="Arial" panose="020B0604020202020204" pitchFamily="34" charset="0"/>
                <a:cs typeface="Arial" panose="020B0604020202020204" pitchFamily="34" charset="0"/>
              </a:rPr>
              <a:t>AUTOMATIZACION Y CONTROL</a:t>
            </a:r>
          </a:p>
          <a:p>
            <a:pPr algn="ctr"/>
            <a:r>
              <a:rPr lang="es-VE" sz="1400" b="1" dirty="0" smtClean="0">
                <a:latin typeface="Arial" panose="020B0604020202020204" pitchFamily="34" charset="0"/>
                <a:cs typeface="Arial" panose="020B0604020202020204" pitchFamily="34" charset="0"/>
              </a:rPr>
              <a:t>INFORMATICA</a:t>
            </a:r>
          </a:p>
          <a:p>
            <a:pPr algn="ctr"/>
            <a:r>
              <a:rPr lang="es-VE" sz="1400" b="1" dirty="0" smtClean="0">
                <a:latin typeface="Arial" panose="020B0604020202020204" pitchFamily="34" charset="0"/>
                <a:cs typeface="Arial" panose="020B0604020202020204" pitchFamily="34" charset="0"/>
              </a:rPr>
              <a:t>COMPUTACION</a:t>
            </a:r>
          </a:p>
          <a:p>
            <a:pPr algn="ctr"/>
            <a:r>
              <a:rPr lang="es-VE" sz="1400" b="1" dirty="0" smtClean="0">
                <a:latin typeface="Arial" panose="020B0604020202020204" pitchFamily="34" charset="0"/>
                <a:cs typeface="Arial" panose="020B0604020202020204" pitchFamily="34" charset="0"/>
              </a:rPr>
              <a:t>INDUSTRIAL</a:t>
            </a:r>
            <a:endParaRPr lang="es-VE" sz="1400" b="1" dirty="0">
              <a:latin typeface="Arial" panose="020B0604020202020204" pitchFamily="34" charset="0"/>
              <a:cs typeface="Arial" panose="020B0604020202020204" pitchFamily="34" charset="0"/>
            </a:endParaRPr>
          </a:p>
        </p:txBody>
      </p:sp>
      <p:sp>
        <p:nvSpPr>
          <p:cNvPr id="8" name="7 CuadroTexto"/>
          <p:cNvSpPr txBox="1"/>
          <p:nvPr/>
        </p:nvSpPr>
        <p:spPr>
          <a:xfrm>
            <a:off x="3202120" y="174787"/>
            <a:ext cx="2952327" cy="1200329"/>
          </a:xfrm>
          <a:prstGeom prst="rect">
            <a:avLst/>
          </a:prstGeom>
          <a:noFill/>
        </p:spPr>
        <p:txBody>
          <a:bodyPr wrap="square" rtlCol="0">
            <a:spAutoFit/>
          </a:bodyPr>
          <a:lstStyle/>
          <a:p>
            <a:pPr algn="ctr"/>
            <a:r>
              <a:rPr lang="es-VE" b="1" dirty="0" smtClean="0">
                <a:latin typeface="Arial" panose="020B0604020202020204" pitchFamily="34" charset="0"/>
                <a:cs typeface="Arial" panose="020B0604020202020204" pitchFamily="34" charset="0"/>
              </a:rPr>
              <a:t>INFORMACION DE INTERES</a:t>
            </a:r>
          </a:p>
          <a:p>
            <a:pPr algn="ctr"/>
            <a:endParaRPr lang="es-VE" b="1" dirty="0">
              <a:latin typeface="Arial" panose="020B0604020202020204" pitchFamily="34" charset="0"/>
              <a:cs typeface="Arial" panose="020B0604020202020204" pitchFamily="34" charset="0"/>
            </a:endParaRPr>
          </a:p>
          <a:p>
            <a:pPr algn="ctr"/>
            <a:endParaRPr lang="es-VE" b="1" dirty="0">
              <a:latin typeface="Arial" panose="020B0604020202020204" pitchFamily="34" charset="0"/>
              <a:cs typeface="Arial" panose="020B0604020202020204" pitchFamily="34"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63888" y="754404"/>
            <a:ext cx="2232248" cy="13687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8 CuadroTexto"/>
          <p:cNvSpPr txBox="1"/>
          <p:nvPr/>
        </p:nvSpPr>
        <p:spPr>
          <a:xfrm>
            <a:off x="3203849" y="2123184"/>
            <a:ext cx="2952327" cy="4555093"/>
          </a:xfrm>
          <a:prstGeom prst="rect">
            <a:avLst/>
          </a:prstGeom>
          <a:noFill/>
        </p:spPr>
        <p:txBody>
          <a:bodyPr wrap="square" rtlCol="0">
            <a:spAutoFit/>
          </a:bodyPr>
          <a:lstStyle/>
          <a:p>
            <a:pPr algn="just"/>
            <a:r>
              <a:rPr lang="es-VE" sz="1000" dirty="0" smtClean="0">
                <a:latin typeface="Arial" panose="020B0604020202020204" pitchFamily="34" charset="0"/>
                <a:cs typeface="Arial" panose="020B0604020202020204" pitchFamily="34" charset="0"/>
              </a:rPr>
              <a:t>El Comité Académico se reúne los días Lunes y toda la documentación a de ser revisada, será aceptada hasta los días Viernes a las    </a:t>
            </a:r>
            <a:r>
              <a:rPr lang="es-VE" sz="1000" dirty="0" smtClean="0">
                <a:latin typeface="Arial" panose="020B0604020202020204" pitchFamily="34" charset="0"/>
                <a:cs typeface="Arial" panose="020B0604020202020204" pitchFamily="34" charset="0"/>
              </a:rPr>
              <a:t>12:00PM </a:t>
            </a:r>
            <a:r>
              <a:rPr lang="es-VE" sz="1000" dirty="0" smtClean="0">
                <a:latin typeface="Arial" panose="020B0604020202020204" pitchFamily="34" charset="0"/>
                <a:cs typeface="Arial" panose="020B0604020202020204" pitchFamily="34" charset="0"/>
              </a:rPr>
              <a:t>y los resultados serán publicados los días Martes a partir de las 4:00Pm en la cartelera de la Coordinación.</a:t>
            </a:r>
          </a:p>
          <a:p>
            <a:pPr algn="just"/>
            <a:endParaRPr lang="es-VE" sz="1000" dirty="0" smtClean="0">
              <a:latin typeface="Arial" panose="020B0604020202020204" pitchFamily="34" charset="0"/>
              <a:cs typeface="Arial" panose="020B0604020202020204" pitchFamily="34" charset="0"/>
            </a:endParaRPr>
          </a:p>
          <a:p>
            <a:pPr algn="just"/>
            <a:r>
              <a:rPr lang="es-VE" sz="1000" dirty="0" smtClean="0">
                <a:latin typeface="Arial" panose="020B0604020202020204" pitchFamily="34" charset="0"/>
                <a:cs typeface="Arial" panose="020B0604020202020204" pitchFamily="34" charset="0"/>
              </a:rPr>
              <a:t>En la segunda semana de clases debes comenzar a entregar el informe II en la Coordinación con la firma del Tutor Metodológico, Tutor Académico y Tutor Industrial. Este formato debe ser descargado de la pagina WEB de la universidad </a:t>
            </a:r>
            <a:r>
              <a:rPr lang="es-VE" sz="1000" dirty="0" smtClean="0">
                <a:latin typeface="Arial" panose="020B0604020202020204" pitchFamily="34" charset="0"/>
                <a:cs typeface="Arial" panose="020B0604020202020204" pitchFamily="34" charset="0"/>
                <a:hlinkClick r:id="rId4"/>
              </a:rPr>
              <a:t>http://www.urbe.edu/investigacion/coordinaciones/coordinacion.html</a:t>
            </a:r>
            <a:endParaRPr lang="es-VE" sz="1000" dirty="0" smtClean="0">
              <a:latin typeface="Arial" panose="020B0604020202020204" pitchFamily="34" charset="0"/>
              <a:cs typeface="Arial" panose="020B0604020202020204" pitchFamily="34" charset="0"/>
            </a:endParaRPr>
          </a:p>
          <a:p>
            <a:pPr algn="just"/>
            <a:endParaRPr lang="es-VE" sz="1000" dirty="0" smtClean="0">
              <a:latin typeface="Arial" panose="020B0604020202020204" pitchFamily="34" charset="0"/>
              <a:cs typeface="Arial" panose="020B0604020202020204" pitchFamily="34" charset="0"/>
            </a:endParaRPr>
          </a:p>
          <a:p>
            <a:pPr algn="just"/>
            <a:r>
              <a:rPr lang="es-VE" sz="1000" dirty="0" smtClean="0">
                <a:latin typeface="Arial" panose="020B0604020202020204" pitchFamily="34" charset="0"/>
                <a:cs typeface="Arial" panose="020B0604020202020204" pitchFamily="34" charset="0"/>
              </a:rPr>
              <a:t>En caso de dictaminarse pendientes por el Comité Académico ( utilizar el formato de la 2da entrega), se deben realizar las correcciones pertinentes y entregar nuevamente para su verificación y posterior aprobación. Esta nueva documentación también debe estar firmada por todos los tutores y si el trabajo es de empresa debe estar firmada y sellada por el Tutor Industrial.</a:t>
            </a:r>
          </a:p>
          <a:p>
            <a:pPr algn="just"/>
            <a:endParaRPr lang="es-VE" sz="1000" dirty="0" smtClean="0">
              <a:latin typeface="Arial" panose="020B0604020202020204" pitchFamily="34" charset="0"/>
              <a:cs typeface="Arial" panose="020B0604020202020204" pitchFamily="34" charset="0"/>
            </a:endParaRPr>
          </a:p>
          <a:p>
            <a:pPr algn="just"/>
            <a:r>
              <a:rPr lang="es-VE" sz="1000" dirty="0" smtClean="0">
                <a:latin typeface="Arial" panose="020B0604020202020204" pitchFamily="34" charset="0"/>
                <a:cs typeface="Arial" panose="020B0604020202020204" pitchFamily="34" charset="0"/>
              </a:rPr>
              <a:t>Si la decisión del Comité Académico es la entrevista, el grupo debe presentarse el día y la hora establecidas para tal fin.</a:t>
            </a:r>
            <a:endParaRPr lang="es-VE" sz="1000" dirty="0">
              <a:latin typeface="Arial" panose="020B0604020202020204" pitchFamily="34" charset="0"/>
              <a:cs typeface="Arial" panose="020B0604020202020204" pitchFamily="34" charset="0"/>
            </a:endParaRPr>
          </a:p>
        </p:txBody>
      </p:sp>
      <p:sp>
        <p:nvSpPr>
          <p:cNvPr id="10" name="9 CuadroTexto"/>
          <p:cNvSpPr txBox="1"/>
          <p:nvPr/>
        </p:nvSpPr>
        <p:spPr>
          <a:xfrm>
            <a:off x="6154447" y="174787"/>
            <a:ext cx="2989553" cy="1200329"/>
          </a:xfrm>
          <a:prstGeom prst="rect">
            <a:avLst/>
          </a:prstGeom>
          <a:noFill/>
        </p:spPr>
        <p:txBody>
          <a:bodyPr wrap="square" rtlCol="0">
            <a:spAutoFit/>
          </a:bodyPr>
          <a:lstStyle/>
          <a:p>
            <a:pPr algn="ctr"/>
            <a:r>
              <a:rPr lang="es-VE" b="1" dirty="0" smtClean="0">
                <a:latin typeface="Arial" panose="020B0604020202020204" pitchFamily="34" charset="0"/>
                <a:cs typeface="Arial" panose="020B0604020202020204" pitchFamily="34" charset="0"/>
              </a:rPr>
              <a:t>EVALUACION DEL TRABAJO ESPECIAL DE GRADO</a:t>
            </a:r>
          </a:p>
          <a:p>
            <a:pPr algn="ctr"/>
            <a:endParaRPr lang="es-VE" b="1" dirty="0">
              <a:latin typeface="Arial" panose="020B0604020202020204" pitchFamily="34" charset="0"/>
              <a:cs typeface="Arial" panose="020B0604020202020204" pitchFamily="34" charset="0"/>
            </a:endParaRPr>
          </a:p>
        </p:txBody>
      </p:sp>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85127" y="1002829"/>
            <a:ext cx="1728192" cy="13460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10 CuadroTexto"/>
          <p:cNvSpPr txBox="1"/>
          <p:nvPr/>
        </p:nvSpPr>
        <p:spPr>
          <a:xfrm>
            <a:off x="6191672" y="2348880"/>
            <a:ext cx="2952328" cy="1877437"/>
          </a:xfrm>
          <a:prstGeom prst="rect">
            <a:avLst/>
          </a:prstGeom>
          <a:noFill/>
        </p:spPr>
        <p:txBody>
          <a:bodyPr wrap="square" rtlCol="0">
            <a:spAutoFit/>
          </a:bodyPr>
          <a:lstStyle/>
          <a:p>
            <a:pPr algn="just"/>
            <a:r>
              <a:rPr lang="es-VE" sz="1100" dirty="0" smtClean="0">
                <a:latin typeface="Arial" panose="020B0604020202020204" pitchFamily="34" charset="0"/>
                <a:cs typeface="Arial" panose="020B0604020202020204" pitchFamily="34" charset="0"/>
              </a:rPr>
              <a:t>La evaluación del Trabajo Especial de Grado continua, dependerá de la estrategia de instrucción que aplique cada tutor.</a:t>
            </a:r>
          </a:p>
          <a:p>
            <a:pPr algn="just"/>
            <a:endParaRPr lang="es-VE" sz="1100" dirty="0">
              <a:latin typeface="Arial" panose="020B0604020202020204" pitchFamily="34" charset="0"/>
              <a:cs typeface="Arial" panose="020B0604020202020204" pitchFamily="34" charset="0"/>
            </a:endParaRPr>
          </a:p>
          <a:p>
            <a:pPr algn="just"/>
            <a:r>
              <a:rPr lang="es-VE" sz="1100" dirty="0" smtClean="0">
                <a:latin typeface="Arial" panose="020B0604020202020204" pitchFamily="34" charset="0"/>
                <a:cs typeface="Arial" panose="020B0604020202020204" pitchFamily="34" charset="0"/>
              </a:rPr>
              <a:t>La nota final se promedia entre las calificaciones de ambos tutores.</a:t>
            </a:r>
          </a:p>
          <a:p>
            <a:pPr algn="just"/>
            <a:endParaRPr lang="es-VE" sz="1000" dirty="0">
              <a:latin typeface="Arial" panose="020B0604020202020204" pitchFamily="34" charset="0"/>
              <a:cs typeface="Arial" panose="020B0604020202020204" pitchFamily="34" charset="0"/>
            </a:endParaRPr>
          </a:p>
          <a:p>
            <a:pPr algn="just"/>
            <a:endParaRPr lang="es-VE" sz="1000" dirty="0" smtClean="0">
              <a:latin typeface="Arial" panose="020B0604020202020204" pitchFamily="34" charset="0"/>
              <a:cs typeface="Arial" panose="020B0604020202020204" pitchFamily="34" charset="0"/>
            </a:endParaRPr>
          </a:p>
          <a:p>
            <a:pPr algn="just"/>
            <a:endParaRPr lang="es-VE" sz="1000" dirty="0">
              <a:latin typeface="Arial" panose="020B0604020202020204" pitchFamily="34" charset="0"/>
              <a:cs typeface="Arial" panose="020B0604020202020204" pitchFamily="34" charset="0"/>
            </a:endParaRPr>
          </a:p>
          <a:p>
            <a:pPr algn="just"/>
            <a:endParaRPr lang="es-VE" sz="1000" dirty="0" smtClean="0">
              <a:latin typeface="Arial" panose="020B0604020202020204" pitchFamily="34" charset="0"/>
              <a:cs typeface="Arial" panose="020B0604020202020204" pitchFamily="34" charset="0"/>
            </a:endParaRPr>
          </a:p>
          <a:p>
            <a:pPr algn="just"/>
            <a:endParaRPr lang="es-VE" sz="1000" dirty="0">
              <a:latin typeface="Arial" panose="020B0604020202020204" pitchFamily="34" charset="0"/>
              <a:cs typeface="Arial" panose="020B0604020202020204" pitchFamily="34" charset="0"/>
            </a:endParaRPr>
          </a:p>
        </p:txBody>
      </p:sp>
      <p:pic>
        <p:nvPicPr>
          <p:cNvPr id="1028"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569103" y="3540342"/>
            <a:ext cx="2160240" cy="15448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11 CuadroTexto"/>
          <p:cNvSpPr txBox="1"/>
          <p:nvPr/>
        </p:nvSpPr>
        <p:spPr>
          <a:xfrm>
            <a:off x="6209063" y="4965174"/>
            <a:ext cx="2880320" cy="1646605"/>
          </a:xfrm>
          <a:prstGeom prst="rect">
            <a:avLst/>
          </a:prstGeom>
          <a:noFill/>
        </p:spPr>
        <p:txBody>
          <a:bodyPr wrap="square" rtlCol="0">
            <a:spAutoFit/>
          </a:bodyPr>
          <a:lstStyle/>
          <a:p>
            <a:r>
              <a:rPr lang="es-VE" sz="1300" dirty="0" smtClean="0">
                <a:latin typeface="Arial" panose="020B0604020202020204" pitchFamily="34" charset="0"/>
                <a:cs typeface="Arial" panose="020B0604020202020204" pitchFamily="34" charset="0"/>
              </a:rPr>
              <a:t> </a:t>
            </a:r>
          </a:p>
          <a:p>
            <a:pPr algn="just"/>
            <a:r>
              <a:rPr lang="es-VE" sz="1100" dirty="0" smtClean="0">
                <a:latin typeface="Arial" panose="020B0604020202020204" pitchFamily="34" charset="0"/>
                <a:cs typeface="Arial" panose="020B0604020202020204" pitchFamily="34" charset="0"/>
              </a:rPr>
              <a:t>La asistencia a las clases es </a:t>
            </a:r>
            <a:r>
              <a:rPr lang="es-VE" sz="1100" b="1" dirty="0" smtClean="0">
                <a:latin typeface="Arial" panose="020B0604020202020204" pitchFamily="34" charset="0"/>
                <a:cs typeface="Arial" panose="020B0604020202020204" pitchFamily="34" charset="0"/>
              </a:rPr>
              <a:t>OBLIGATORIA </a:t>
            </a:r>
            <a:r>
              <a:rPr lang="es-VE" sz="1100" dirty="0" smtClean="0">
                <a:latin typeface="Arial" panose="020B0604020202020204" pitchFamily="34" charset="0"/>
                <a:cs typeface="Arial" panose="020B0604020202020204" pitchFamily="34" charset="0"/>
              </a:rPr>
              <a:t>tanto con el Tutor Académico como con el Metodológico, ya que de acumular mas del 25% de inasistencia (4) pierdes automáticamente el Trabajo Especial de Grado. Por tanto debes asegurarte de firmar el control de asistencia con ambos facilitadores.</a:t>
            </a:r>
            <a:endParaRPr lang="es-VE" sz="11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5144313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TotalTime>
  <Words>504</Words>
  <Application>Microsoft Office PowerPoint</Application>
  <PresentationFormat>Presentación en pantalla (4:3)</PresentationFormat>
  <Paragraphs>65</Paragraphs>
  <Slides>2</Slides>
  <Notes>1</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Tema de Office</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Peggy Carolina Amato Romero</dc:creator>
  <cp:lastModifiedBy>Jose Luis Romero</cp:lastModifiedBy>
  <cp:revision>15</cp:revision>
  <dcterms:created xsi:type="dcterms:W3CDTF">2023-03-28T21:11:48Z</dcterms:created>
  <dcterms:modified xsi:type="dcterms:W3CDTF">2023-03-30T16:58:42Z</dcterms:modified>
</cp:coreProperties>
</file>