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393691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240081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1978580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3458328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162820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3424313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101871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1516306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3696479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2156924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1B98505-C621-4C14-9D26-23ADB58F4ED7}" type="datetimeFigureOut">
              <a:rPr lang="es-VE" smtClean="0"/>
              <a:t>30/03/2023</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2463C74B-E92D-409C-9A94-5055EEFA4A6F}" type="slidenum">
              <a:rPr lang="es-VE" smtClean="0"/>
              <a:t>‹Nº›</a:t>
            </a:fld>
            <a:endParaRPr lang="es-VE"/>
          </a:p>
        </p:txBody>
      </p:sp>
    </p:spTree>
    <p:extLst>
      <p:ext uri="{BB962C8B-B14F-4D97-AF65-F5344CB8AC3E}">
        <p14:creationId xmlns:p14="http://schemas.microsoft.com/office/powerpoint/2010/main" val="3722554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98505-C621-4C14-9D26-23ADB58F4ED7}" type="datetimeFigureOut">
              <a:rPr lang="es-VE" smtClean="0"/>
              <a:t>30/03/2023</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3C74B-E92D-409C-9A94-5055EEFA4A6F}" type="slidenum">
              <a:rPr lang="es-VE" smtClean="0"/>
              <a:t>‹Nº›</a:t>
            </a:fld>
            <a:endParaRPr lang="es-VE"/>
          </a:p>
        </p:txBody>
      </p:sp>
    </p:spTree>
    <p:extLst>
      <p:ext uri="{BB962C8B-B14F-4D97-AF65-F5344CB8AC3E}">
        <p14:creationId xmlns:p14="http://schemas.microsoft.com/office/powerpoint/2010/main" val="2978358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esisdegrado.urbe.edu/"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2987824" y="0"/>
            <a:ext cx="0" cy="6907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6012160" y="0"/>
            <a:ext cx="0" cy="6856939"/>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CuadroTexto"/>
          <p:cNvSpPr txBox="1"/>
          <p:nvPr/>
        </p:nvSpPr>
        <p:spPr>
          <a:xfrm>
            <a:off x="0" y="-171400"/>
            <a:ext cx="2987824" cy="7017306"/>
          </a:xfrm>
          <a:prstGeom prst="rect">
            <a:avLst/>
          </a:prstGeom>
          <a:noFill/>
        </p:spPr>
        <p:txBody>
          <a:bodyPr wrap="square" rtlCol="0">
            <a:spAutoFit/>
          </a:bodyPr>
          <a:lstStyle/>
          <a:p>
            <a:pPr algn="ctr"/>
            <a:endParaRPr lang="es-VE" b="1" dirty="0" smtClean="0">
              <a:latin typeface="Arial" panose="020B0604020202020204" pitchFamily="34" charset="0"/>
              <a:cs typeface="Arial" panose="020B0604020202020204" pitchFamily="34" charset="0"/>
            </a:endParaRPr>
          </a:p>
          <a:p>
            <a:pPr algn="ctr"/>
            <a:r>
              <a:rPr lang="es-VE" b="1" dirty="0" smtClean="0">
                <a:latin typeface="Arial" panose="020B0604020202020204" pitchFamily="34" charset="0"/>
                <a:cs typeface="Arial" panose="020B0604020202020204" pitchFamily="34" charset="0"/>
              </a:rPr>
              <a:t>LUEGO DE PRESENTAR EL TRABAJO ESPECIAL DE GRADO</a:t>
            </a:r>
          </a:p>
          <a:p>
            <a:pPr algn="ctr"/>
            <a:endParaRPr lang="es-VE" b="1" dirty="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Una vez realizada la defensa y recibidas las correcciones solicitadas por los tutores y/o jurado, se deben realizar los siguientes pasos:</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Escanear los veredictos e incluirlos en las carpeta de preliminares.</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Incorporar las correcciones solicitadas.</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Entregar a ambos tutores, en un lapso no mayor a 48 horas posteriores a la defensa los archivos con los escaneos y correcciones antes mencionados.</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Una vez verificada por los tutores las correcciones del tomo digital , solicitar su  firma para la constancia.</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Ingresar al sistema a través del enlace </a:t>
            </a:r>
            <a:r>
              <a:rPr lang="es-VE" sz="1000" dirty="0" smtClean="0">
                <a:latin typeface="Arial" panose="020B0604020202020204" pitchFamily="34" charset="0"/>
                <a:cs typeface="Arial" panose="020B0604020202020204" pitchFamily="34" charset="0"/>
                <a:hlinkClick r:id="rId2"/>
              </a:rPr>
              <a:t>https://tesisdegrado.urbe.edu/</a:t>
            </a:r>
            <a:endParaRPr lang="es-VE" sz="1000" dirty="0" smtClean="0">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Luego se procede a cargar los documentos realizados en  WORD del TEG individualmente (1 POR UNO), los cuales deben estar nombrados, tal cual como lo indica el sistema en mayúsculas. En caso de tener mas de 4 capítulos el sistema permite ingresar un capitulo adicional.</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Si fue </a:t>
            </a:r>
            <a:r>
              <a:rPr lang="es-VE" sz="1000" b="1" dirty="0" smtClean="0">
                <a:latin typeface="Arial" panose="020B0604020202020204" pitchFamily="34" charset="0"/>
                <a:cs typeface="Arial" panose="020B0604020202020204" pitchFamily="34" charset="0"/>
              </a:rPr>
              <a:t>ACEPTADA, </a:t>
            </a:r>
            <a:r>
              <a:rPr lang="es-VE" sz="1000" dirty="0" smtClean="0">
                <a:latin typeface="Arial" panose="020B0604020202020204" pitchFamily="34" charset="0"/>
                <a:cs typeface="Arial" panose="020B0604020202020204" pitchFamily="34" charset="0"/>
              </a:rPr>
              <a:t> recibirá por correo, dicha aceptación y deben proceder a imprimir la carta de “Solvencia de entrega de documentos del Trabajo </a:t>
            </a:r>
            <a:r>
              <a:rPr lang="es-VE" sz="1000" dirty="0">
                <a:latin typeface="Arial" panose="020B0604020202020204" pitchFamily="34" charset="0"/>
                <a:cs typeface="Arial" panose="020B0604020202020204" pitchFamily="34" charset="0"/>
              </a:rPr>
              <a:t>E</a:t>
            </a:r>
            <a:r>
              <a:rPr lang="es-VE" sz="1000" dirty="0" smtClean="0">
                <a:latin typeface="Arial" panose="020B0604020202020204" pitchFamily="34" charset="0"/>
                <a:cs typeface="Arial" panose="020B0604020202020204" pitchFamily="34" charset="0"/>
              </a:rPr>
              <a:t>special de Grado”, la cual deben entregar a la hora del cierre de expediente en la Oficina de Grado.</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Consignar la referida solvencia ante la Coordinación de Grado.</a:t>
            </a:r>
          </a:p>
          <a:p>
            <a:pPr algn="just"/>
            <a:endParaRPr lang="es-VE" sz="1000" dirty="0">
              <a:latin typeface="Arial" panose="020B0604020202020204" pitchFamily="34" charset="0"/>
              <a:cs typeface="Arial" panose="020B0604020202020204" pitchFamily="34" charset="0"/>
            </a:endParaRPr>
          </a:p>
          <a:p>
            <a:pPr algn="just"/>
            <a:r>
              <a:rPr lang="es-VE" sz="1000" b="1" dirty="0" smtClean="0">
                <a:latin typeface="Arial" panose="020B0604020202020204" pitchFamily="34" charset="0"/>
                <a:cs typeface="Arial" panose="020B0604020202020204" pitchFamily="34" charset="0"/>
              </a:rPr>
              <a:t>RECUERDA: </a:t>
            </a:r>
            <a:r>
              <a:rPr lang="es-VE" sz="1000" dirty="0">
                <a:latin typeface="Arial" panose="020B0604020202020204" pitchFamily="34" charset="0"/>
                <a:cs typeface="Arial" panose="020B0604020202020204" pitchFamily="34" charset="0"/>
              </a:rPr>
              <a:t>E</a:t>
            </a:r>
            <a:r>
              <a:rPr lang="es-VE" sz="1000" dirty="0" smtClean="0">
                <a:latin typeface="Arial" panose="020B0604020202020204" pitchFamily="34" charset="0"/>
                <a:cs typeface="Arial" panose="020B0604020202020204" pitchFamily="34" charset="0"/>
              </a:rPr>
              <a:t>s indispensable subir los archivos al sistema de carga de Trabajo de Grado ya que es un requisito indispensable para el cierre del expediente de aquellos estudiantes con opción a grado.</a:t>
            </a:r>
            <a:endParaRPr lang="es-VE" sz="1000" b="1"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9714" y="90525"/>
            <a:ext cx="1743075" cy="11062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157539"/>
            <a:ext cx="2105163" cy="19033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48164" y="1788237"/>
            <a:ext cx="3059832" cy="4809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16 Rectángulo"/>
          <p:cNvSpPr/>
          <p:nvPr/>
        </p:nvSpPr>
        <p:spPr>
          <a:xfrm>
            <a:off x="3006080" y="1109193"/>
            <a:ext cx="3042084" cy="5370701"/>
          </a:xfrm>
          <a:prstGeom prst="rect">
            <a:avLst/>
          </a:prstGeom>
        </p:spPr>
        <p:txBody>
          <a:bodyPr wrap="square">
            <a:spAutoFit/>
          </a:bodyPr>
          <a:lstStyle/>
          <a:p>
            <a:pPr algn="ctr"/>
            <a:endParaRPr lang="es-VE" sz="1400" b="1" dirty="0" smtClean="0">
              <a:latin typeface="Arial" panose="020B0604020202020204" pitchFamily="34" charset="0"/>
              <a:cs typeface="Arial" panose="020B0604020202020204" pitchFamily="34" charset="0"/>
            </a:endParaRPr>
          </a:p>
          <a:p>
            <a:pPr algn="ctr"/>
            <a:r>
              <a:rPr lang="es-VE" sz="1400" b="1" dirty="0" smtClean="0">
                <a:latin typeface="Arial" panose="020B0604020202020204" pitchFamily="34" charset="0"/>
                <a:cs typeface="Arial" panose="020B0604020202020204" pitchFamily="34" charset="0"/>
              </a:rPr>
              <a:t>URBE</a:t>
            </a:r>
          </a:p>
          <a:p>
            <a:pPr lvl="0" algn="ctr"/>
            <a:r>
              <a:rPr lang="es-VE" sz="1000" b="1" dirty="0">
                <a:solidFill>
                  <a:prstClr val="black"/>
                </a:solidFill>
                <a:latin typeface="Arial" panose="020B0604020202020204" pitchFamily="34" charset="0"/>
                <a:cs typeface="Arial" panose="020B0604020202020204" pitchFamily="34" charset="0"/>
              </a:rPr>
              <a:t>Universidad Privada Dr. Rafael Belloso Chacín</a:t>
            </a: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Dra. Diana Carolina Belloso Montiel</a:t>
            </a:r>
          </a:p>
          <a:p>
            <a:pPr lvl="0" algn="ctr"/>
            <a:r>
              <a:rPr lang="es-VE" sz="1000" b="1" dirty="0">
                <a:solidFill>
                  <a:prstClr val="black"/>
                </a:solidFill>
                <a:latin typeface="Arial" panose="020B0604020202020204" pitchFamily="34" charset="0"/>
                <a:cs typeface="Arial" panose="020B0604020202020204" pitchFamily="34" charset="0"/>
              </a:rPr>
              <a:t>Rectora.</a:t>
            </a: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Dr. Placido Martínez</a:t>
            </a:r>
          </a:p>
          <a:p>
            <a:pPr lvl="0" algn="ctr"/>
            <a:r>
              <a:rPr lang="es-VE" sz="1000" b="1" dirty="0">
                <a:solidFill>
                  <a:prstClr val="black"/>
                </a:solidFill>
                <a:latin typeface="Arial" panose="020B0604020202020204" pitchFamily="34" charset="0"/>
                <a:cs typeface="Arial" panose="020B0604020202020204" pitchFamily="34" charset="0"/>
              </a:rPr>
              <a:t>Vicerrector Académico.</a:t>
            </a: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Dra. María Eugenia Fossi Medina</a:t>
            </a:r>
          </a:p>
          <a:p>
            <a:pPr lvl="0" algn="ctr"/>
            <a:r>
              <a:rPr lang="es-VE" sz="1000" b="1" dirty="0">
                <a:solidFill>
                  <a:prstClr val="black"/>
                </a:solidFill>
                <a:latin typeface="Arial" panose="020B0604020202020204" pitchFamily="34" charset="0"/>
                <a:cs typeface="Arial" panose="020B0604020202020204" pitchFamily="34" charset="0"/>
              </a:rPr>
              <a:t>Decana Facultad de Ingeniería.</a:t>
            </a: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M.Sc José Luis Romero.</a:t>
            </a:r>
          </a:p>
          <a:p>
            <a:pPr lvl="0" algn="ctr"/>
            <a:r>
              <a:rPr lang="es-VE" sz="1000" b="1" dirty="0">
                <a:solidFill>
                  <a:prstClr val="black"/>
                </a:solidFill>
                <a:latin typeface="Arial" panose="020B0604020202020204" pitchFamily="34" charset="0"/>
                <a:cs typeface="Arial" panose="020B0604020202020204" pitchFamily="34" charset="0"/>
              </a:rPr>
              <a:t>Coord. De Trabajo Especial de Grado.</a:t>
            </a: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1300" b="1" dirty="0">
                <a:solidFill>
                  <a:prstClr val="black"/>
                </a:solidFill>
                <a:latin typeface="Arial" panose="020B0604020202020204" pitchFamily="34" charset="0"/>
                <a:cs typeface="Arial" panose="020B0604020202020204" pitchFamily="34" charset="0"/>
              </a:rPr>
              <a:t>T.S.U Peggy Amato.</a:t>
            </a:r>
          </a:p>
          <a:p>
            <a:pPr lvl="0" algn="ctr"/>
            <a:r>
              <a:rPr lang="es-VE" sz="1000" b="1" dirty="0">
                <a:solidFill>
                  <a:prstClr val="black"/>
                </a:solidFill>
                <a:latin typeface="Arial" panose="020B0604020202020204" pitchFamily="34" charset="0"/>
                <a:cs typeface="Arial" panose="020B0604020202020204" pitchFamily="34" charset="0"/>
              </a:rPr>
              <a:t>Asistente.</a:t>
            </a:r>
          </a:p>
          <a:p>
            <a:pPr lvl="0" algn="ctr"/>
            <a:endParaRPr lang="es-VE" sz="1000" b="1" dirty="0" smtClean="0">
              <a:solidFill>
                <a:prstClr val="black"/>
              </a:solidFill>
              <a:latin typeface="Arial" panose="020B0604020202020204" pitchFamily="34" charset="0"/>
              <a:cs typeface="Arial" panose="020B0604020202020204" pitchFamily="34" charset="0"/>
            </a:endParaRPr>
          </a:p>
          <a:p>
            <a:pPr lvl="0" algn="ctr"/>
            <a:endParaRPr lang="es-VE" sz="1000" b="1" dirty="0">
              <a:solidFill>
                <a:prstClr val="black"/>
              </a:solidFill>
              <a:latin typeface="Arial" panose="020B0604020202020204" pitchFamily="34" charset="0"/>
              <a:cs typeface="Arial" panose="020B0604020202020204" pitchFamily="34" charset="0"/>
            </a:endParaRPr>
          </a:p>
          <a:p>
            <a:pPr lvl="0" algn="ctr"/>
            <a:r>
              <a:rPr lang="es-VE" sz="3600" dirty="0" smtClean="0">
                <a:solidFill>
                  <a:prstClr val="black"/>
                </a:solidFill>
                <a:latin typeface="Arial" panose="020B0604020202020204" pitchFamily="34" charset="0"/>
                <a:cs typeface="Arial" panose="020B0604020202020204" pitchFamily="34" charset="0"/>
              </a:rPr>
              <a:t>CTEG</a:t>
            </a:r>
            <a:endParaRPr lang="es-VE" sz="3600" dirty="0">
              <a:solidFill>
                <a:prstClr val="black"/>
              </a:solidFill>
              <a:latin typeface="Arial" panose="020B0604020202020204" pitchFamily="34" charset="0"/>
              <a:cs typeface="Arial" panose="020B0604020202020204" pitchFamily="34" charset="0"/>
            </a:endParaRPr>
          </a:p>
          <a:p>
            <a:pPr lvl="0" algn="ctr"/>
            <a:r>
              <a:rPr lang="es-VE" sz="1400" dirty="0" smtClean="0">
                <a:solidFill>
                  <a:prstClr val="black"/>
                </a:solidFill>
                <a:latin typeface="Arial" panose="020B0604020202020204" pitchFamily="34" charset="0"/>
                <a:cs typeface="Arial" panose="020B0604020202020204" pitchFamily="34" charset="0"/>
              </a:rPr>
              <a:t>Coordinación </a:t>
            </a:r>
            <a:r>
              <a:rPr lang="es-VE" sz="1400" dirty="0">
                <a:solidFill>
                  <a:prstClr val="black"/>
                </a:solidFill>
                <a:latin typeface="Arial" panose="020B0604020202020204" pitchFamily="34" charset="0"/>
                <a:cs typeface="Arial" panose="020B0604020202020204" pitchFamily="34" charset="0"/>
              </a:rPr>
              <a:t>de Trabajo Especial de Grado de Ingeniería.</a:t>
            </a:r>
          </a:p>
          <a:p>
            <a:pPr lvl="0" algn="ctr"/>
            <a:r>
              <a:rPr lang="es-VE" sz="1400" dirty="0">
                <a:solidFill>
                  <a:prstClr val="black"/>
                </a:solidFill>
                <a:latin typeface="Arial" panose="020B0604020202020204" pitchFamily="34" charset="0"/>
                <a:cs typeface="Arial" panose="020B0604020202020204" pitchFamily="34" charset="0"/>
              </a:rPr>
              <a:t>Bloque G, 2do Piso</a:t>
            </a:r>
          </a:p>
          <a:p>
            <a:pPr lvl="0" algn="ctr"/>
            <a:r>
              <a:rPr lang="es-VE" sz="1400" dirty="0">
                <a:solidFill>
                  <a:prstClr val="black"/>
                </a:solidFill>
                <a:latin typeface="Arial" panose="020B0604020202020204" pitchFamily="34" charset="0"/>
                <a:cs typeface="Arial" panose="020B0604020202020204" pitchFamily="34" charset="0"/>
              </a:rPr>
              <a:t>Teléfono: (0261) 2008393</a:t>
            </a:r>
          </a:p>
          <a:p>
            <a:pPr lvl="0" algn="ctr"/>
            <a:r>
              <a:rPr lang="es-VE" sz="1400" dirty="0">
                <a:solidFill>
                  <a:prstClr val="black"/>
                </a:solidFill>
                <a:latin typeface="Arial" panose="020B0604020202020204" pitchFamily="34" charset="0"/>
                <a:cs typeface="Arial" panose="020B0604020202020204" pitchFamily="34" charset="0"/>
              </a:rPr>
              <a:t>Horario de Atención</a:t>
            </a:r>
          </a:p>
          <a:p>
            <a:pPr lvl="0" algn="ctr"/>
            <a:r>
              <a:rPr lang="es-VE" sz="1400" dirty="0">
                <a:solidFill>
                  <a:prstClr val="black"/>
                </a:solidFill>
                <a:latin typeface="Arial" panose="020B0604020202020204" pitchFamily="34" charset="0"/>
                <a:cs typeface="Arial" panose="020B0604020202020204" pitchFamily="34" charset="0"/>
              </a:rPr>
              <a:t>11:00Am – 8:00Pm</a:t>
            </a:r>
            <a:endParaRPr lang="es-VE" sz="1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3170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a:off x="2987824" y="0"/>
            <a:ext cx="0" cy="6907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6084168" y="0"/>
            <a:ext cx="0" cy="6858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1 CuadroTexto"/>
          <p:cNvSpPr txBox="1"/>
          <p:nvPr/>
        </p:nvSpPr>
        <p:spPr>
          <a:xfrm>
            <a:off x="0" y="116632"/>
            <a:ext cx="2987824" cy="8217634"/>
          </a:xfrm>
          <a:prstGeom prst="rect">
            <a:avLst/>
          </a:prstGeom>
          <a:noFill/>
        </p:spPr>
        <p:txBody>
          <a:bodyPr wrap="square" rtlCol="0">
            <a:spAutoFit/>
          </a:bodyPr>
          <a:lstStyle/>
          <a:p>
            <a:pPr algn="just"/>
            <a:r>
              <a:rPr lang="es-VE" b="1" dirty="0" smtClean="0">
                <a:latin typeface="Arial" panose="020B0604020202020204" pitchFamily="34" charset="0"/>
                <a:cs typeface="Arial" panose="020B0604020202020204" pitchFamily="34" charset="0"/>
              </a:rPr>
              <a:t>EVALUACION DEL TRABAJO ESPECIAL DE GRADO ( T.E.G)</a:t>
            </a:r>
          </a:p>
          <a:p>
            <a:pPr algn="just"/>
            <a:endParaRPr lang="es-VE" b="1" dirty="0" smtClean="0">
              <a:latin typeface="Arial" panose="020B0604020202020204" pitchFamily="34" charset="0"/>
              <a:cs typeface="Arial" panose="020B0604020202020204" pitchFamily="34" charset="0"/>
            </a:endParaRPr>
          </a:p>
          <a:p>
            <a:pPr algn="just"/>
            <a:endParaRPr lang="es-VE" b="1" dirty="0" smtClean="0">
              <a:latin typeface="Arial" panose="020B0604020202020204" pitchFamily="34" charset="0"/>
              <a:cs typeface="Arial" panose="020B0604020202020204" pitchFamily="34" charset="0"/>
            </a:endParaRPr>
          </a:p>
          <a:p>
            <a:pPr algn="just"/>
            <a:endParaRPr lang="es-VE" b="1" dirty="0" smtClean="0">
              <a:latin typeface="Arial" panose="020B0604020202020204" pitchFamily="34" charset="0"/>
              <a:cs typeface="Arial" panose="020B0604020202020204" pitchFamily="34" charset="0"/>
            </a:endParaRPr>
          </a:p>
          <a:p>
            <a:r>
              <a:rPr lang="es-VE" sz="1600" b="1" dirty="0" smtClean="0">
                <a:latin typeface="Arial" panose="020B0604020202020204" pitchFamily="34" charset="0"/>
                <a:cs typeface="Arial" panose="020B0604020202020204" pitchFamily="34" charset="0"/>
              </a:rPr>
              <a:t>QUIEN TIENE</a:t>
            </a:r>
          </a:p>
          <a:p>
            <a:r>
              <a:rPr lang="es-VE" sz="1600" b="1" dirty="0" smtClean="0">
                <a:latin typeface="Arial" panose="020B0604020202020204" pitchFamily="34" charset="0"/>
                <a:cs typeface="Arial" panose="020B0604020202020204" pitchFamily="34" charset="0"/>
              </a:rPr>
              <a:t>DERECHO A LA</a:t>
            </a:r>
          </a:p>
          <a:p>
            <a:r>
              <a:rPr lang="es-VE" sz="1600" b="1" dirty="0" smtClean="0">
                <a:latin typeface="Arial" panose="020B0604020202020204" pitchFamily="34" charset="0"/>
                <a:cs typeface="Arial" panose="020B0604020202020204" pitchFamily="34" charset="0"/>
              </a:rPr>
              <a:t> DEFENSA?</a:t>
            </a:r>
            <a:endParaRPr lang="es-VE" sz="1600" b="1" dirty="0">
              <a:latin typeface="Arial" panose="020B0604020202020204" pitchFamily="34" charset="0"/>
              <a:cs typeface="Arial" panose="020B0604020202020204" pitchFamily="34" charset="0"/>
            </a:endParaRPr>
          </a:p>
          <a:p>
            <a:pPr algn="just"/>
            <a:endParaRPr lang="es-VE" b="1" dirty="0" smtClean="0">
              <a:latin typeface="Arial" panose="020B0604020202020204" pitchFamily="34" charset="0"/>
              <a:cs typeface="Arial" panose="020B0604020202020204" pitchFamily="34" charset="0"/>
            </a:endParaRPr>
          </a:p>
          <a:p>
            <a:pPr algn="just"/>
            <a:endParaRPr lang="es-VE" b="1"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VE" sz="1200" dirty="0" smtClean="0">
                <a:latin typeface="Arial" panose="020B0604020202020204" pitchFamily="34" charset="0"/>
                <a:cs typeface="Arial" panose="020B0604020202020204" pitchFamily="34" charset="0"/>
              </a:rPr>
              <a:t>Tendrán derecho a la evaluación del T.E.G aquellos estudiantes que estén autorizados por los tutores        ( Metodológico, Académico y Tutor Industrial si el proyecto es realizado en una Empresa).</a:t>
            </a:r>
          </a:p>
          <a:p>
            <a:pPr algn="just"/>
            <a:endParaRPr lang="es-VE" sz="1200"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VE" sz="1200" dirty="0" smtClean="0">
                <a:latin typeface="Arial" panose="020B0604020202020204" pitchFamily="34" charset="0"/>
                <a:cs typeface="Arial" panose="020B0604020202020204" pitchFamily="34" charset="0"/>
              </a:rPr>
              <a:t>Aquellos estudiantes que estén autorizados por el Tutor Académico y Metodológico, deben tener firmada la constancia de entrega de tomos digitales.</a:t>
            </a:r>
          </a:p>
          <a:p>
            <a:pPr algn="just"/>
            <a:endParaRPr lang="es-VE" sz="1200"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VE" sz="1200" dirty="0" smtClean="0">
                <a:latin typeface="Arial" panose="020B0604020202020204" pitchFamily="34" charset="0"/>
                <a:cs typeface="Arial" panose="020B0604020202020204" pitchFamily="34" charset="0"/>
              </a:rPr>
              <a:t>En caso de realizar el proyecto en una empresa deben tener la autorización de la misma.</a:t>
            </a:r>
          </a:p>
          <a:p>
            <a:pPr algn="just"/>
            <a:endParaRPr lang="es-VE" dirty="0" smtClean="0">
              <a:latin typeface="Arial" panose="020B0604020202020204" pitchFamily="34" charset="0"/>
              <a:cs typeface="Arial" panose="020B0604020202020204" pitchFamily="34" charset="0"/>
            </a:endParaRPr>
          </a:p>
          <a:p>
            <a:pPr algn="just"/>
            <a:endParaRPr lang="es-VE" b="1" dirty="0">
              <a:latin typeface="Arial" panose="020B0604020202020204" pitchFamily="34" charset="0"/>
              <a:cs typeface="Arial" panose="020B0604020202020204" pitchFamily="34" charset="0"/>
            </a:endParaRPr>
          </a:p>
          <a:p>
            <a:pPr algn="just"/>
            <a:endParaRPr lang="es-VE" b="1" dirty="0" smtClean="0">
              <a:latin typeface="Arial" panose="020B0604020202020204" pitchFamily="34" charset="0"/>
              <a:cs typeface="Arial" panose="020B0604020202020204" pitchFamily="34" charset="0"/>
            </a:endParaRPr>
          </a:p>
          <a:p>
            <a:pPr algn="just"/>
            <a:endParaRPr lang="es-VE" b="1" dirty="0">
              <a:latin typeface="Arial" panose="020B0604020202020204" pitchFamily="34" charset="0"/>
              <a:cs typeface="Arial" panose="020B0604020202020204" pitchFamily="34" charset="0"/>
            </a:endParaRPr>
          </a:p>
          <a:p>
            <a:pPr algn="just"/>
            <a:endParaRPr lang="es-VE" b="1" dirty="0" smtClean="0">
              <a:latin typeface="Arial" panose="020B0604020202020204" pitchFamily="34" charset="0"/>
              <a:cs typeface="Arial" panose="020B0604020202020204" pitchFamily="34" charset="0"/>
            </a:endParaRPr>
          </a:p>
          <a:p>
            <a:pPr algn="just"/>
            <a:endParaRPr lang="es-VE" b="1" dirty="0">
              <a:latin typeface="Arial" panose="020B0604020202020204" pitchFamily="34" charset="0"/>
              <a:cs typeface="Arial" panose="020B0604020202020204" pitchFamily="34" charset="0"/>
            </a:endParaRPr>
          </a:p>
          <a:p>
            <a:pPr algn="just"/>
            <a:endParaRPr lang="es-VE" b="1" dirty="0">
              <a:latin typeface="Arial" panose="020B0604020202020204" pitchFamily="34" charset="0"/>
              <a:cs typeface="Arial" panose="020B06040202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4649" y="908720"/>
            <a:ext cx="1008112" cy="20162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2 CuadroTexto"/>
          <p:cNvSpPr txBox="1"/>
          <p:nvPr/>
        </p:nvSpPr>
        <p:spPr>
          <a:xfrm>
            <a:off x="2987824" y="0"/>
            <a:ext cx="3024336" cy="7001917"/>
          </a:xfrm>
          <a:prstGeom prst="rect">
            <a:avLst/>
          </a:prstGeom>
          <a:noFill/>
        </p:spPr>
        <p:txBody>
          <a:bodyPr wrap="square" rtlCol="0">
            <a:spAutoFit/>
          </a:bodyPr>
          <a:lstStyle/>
          <a:p>
            <a:pPr algn="ctr"/>
            <a:endParaRPr lang="es-VE" b="1" dirty="0" smtClean="0">
              <a:latin typeface="Arial" panose="020B0604020202020204" pitchFamily="34" charset="0"/>
              <a:cs typeface="Arial" panose="020B0604020202020204" pitchFamily="34" charset="0"/>
            </a:endParaRPr>
          </a:p>
          <a:p>
            <a:pPr algn="ctr"/>
            <a:r>
              <a:rPr lang="es-VE" b="1" dirty="0" smtClean="0">
                <a:latin typeface="Arial" panose="020B0604020202020204" pitchFamily="34" charset="0"/>
                <a:cs typeface="Arial" panose="020B0604020202020204" pitchFamily="34" charset="0"/>
              </a:rPr>
              <a:t>ATENCIÓN</a:t>
            </a:r>
          </a:p>
          <a:p>
            <a:pPr algn="ctr"/>
            <a:endParaRPr lang="es-VE" sz="1000" b="1"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VE" sz="1100" dirty="0" smtClean="0">
                <a:latin typeface="Arial" panose="020B0604020202020204" pitchFamily="34" charset="0"/>
                <a:cs typeface="Arial" panose="020B0604020202020204" pitchFamily="34" charset="0"/>
              </a:rPr>
              <a:t>La Coordinación publicara las fechas de las posibles defensas en la cartelera. El hecho de tener asignada la fecha, hora y jurado, no implica que este autorizado para defender.</a:t>
            </a:r>
          </a:p>
          <a:p>
            <a:pPr marL="285750" indent="-285750" algn="just">
              <a:buFont typeface="Wingdings" panose="05000000000000000000" pitchFamily="2" charset="2"/>
              <a:buChar char="§"/>
            </a:pPr>
            <a:r>
              <a:rPr lang="es-VE" sz="1100" dirty="0" smtClean="0">
                <a:latin typeface="Arial" panose="020B0604020202020204" pitchFamily="34" charset="0"/>
                <a:cs typeface="Arial" panose="020B0604020202020204" pitchFamily="34" charset="0"/>
              </a:rPr>
              <a:t>Deberán entregar a sus tutores el tomo de las tesis hasta la semana 10, </a:t>
            </a:r>
            <a:r>
              <a:rPr lang="es-VE" sz="1100" dirty="0" smtClean="0">
                <a:latin typeface="Arial" panose="020B0604020202020204" pitchFamily="34" charset="0"/>
                <a:cs typeface="Arial" panose="020B0604020202020204" pitchFamily="34" charset="0"/>
              </a:rPr>
              <a:t>para </a:t>
            </a:r>
            <a:r>
              <a:rPr lang="es-VE" sz="1100" dirty="0" smtClean="0">
                <a:latin typeface="Arial" panose="020B0604020202020204" pitchFamily="34" charset="0"/>
                <a:cs typeface="Arial" panose="020B0604020202020204" pitchFamily="34" charset="0"/>
              </a:rPr>
              <a:t>que estos procedan a su revisión.</a:t>
            </a:r>
          </a:p>
          <a:p>
            <a:pPr marL="285750" indent="-285750" algn="just">
              <a:buFont typeface="Wingdings" panose="05000000000000000000" pitchFamily="2" charset="2"/>
              <a:buChar char="§"/>
            </a:pPr>
            <a:r>
              <a:rPr lang="es-VE" sz="1100" dirty="0" smtClean="0">
                <a:latin typeface="Arial" panose="020B0604020202020204" pitchFamily="34" charset="0"/>
                <a:cs typeface="Arial" panose="020B0604020202020204" pitchFamily="34" charset="0"/>
              </a:rPr>
              <a:t>En la semana 12 deberán consignar en la Coordinación de Trabajo de Grado el formato           “ Constancia de Entrega de Tomos Digitales”, firmado en el siguiente orden: primeramente por los tutores Metodológico, Académico  y finalmente por el jurado asignado             (descarga este formato en la </a:t>
            </a:r>
            <a:r>
              <a:rPr lang="es-VE" sz="1100" dirty="0" smtClean="0">
                <a:latin typeface="Arial" panose="020B0604020202020204" pitchFamily="34" charset="0"/>
                <a:cs typeface="Arial" panose="020B0604020202020204" pitchFamily="34" charset="0"/>
              </a:rPr>
              <a:t>pagina WEB de URBE). </a:t>
            </a:r>
            <a:r>
              <a:rPr lang="es-VE" sz="1100" dirty="0" smtClean="0">
                <a:latin typeface="Arial" panose="020B0604020202020204" pitchFamily="34" charset="0"/>
                <a:cs typeface="Arial" panose="020B0604020202020204" pitchFamily="34" charset="0"/>
              </a:rPr>
              <a:t>Así mismo deben entregar la Autorización firmada y sellada por el Tutor Industrial, si el Trabajo de Grado se realizo en una empresa.</a:t>
            </a:r>
          </a:p>
          <a:p>
            <a:pPr marL="285750" indent="-285750" algn="just">
              <a:buFont typeface="Wingdings" panose="05000000000000000000" pitchFamily="2" charset="2"/>
              <a:buChar char="§"/>
            </a:pPr>
            <a:r>
              <a:rPr lang="es-VE" sz="1100" dirty="0" smtClean="0">
                <a:latin typeface="Arial" panose="020B0604020202020204" pitchFamily="34" charset="0"/>
                <a:cs typeface="Arial" panose="020B0604020202020204" pitchFamily="34" charset="0"/>
              </a:rPr>
              <a:t>Deben entregar el tomo al Jurado hasta la semana 11.</a:t>
            </a:r>
          </a:p>
          <a:p>
            <a:pPr algn="just"/>
            <a:endParaRPr lang="es-VE" sz="1100" dirty="0" smtClean="0">
              <a:latin typeface="Arial" panose="020B0604020202020204" pitchFamily="34" charset="0"/>
              <a:cs typeface="Arial" panose="020B0604020202020204" pitchFamily="34" charset="0"/>
            </a:endParaRPr>
          </a:p>
          <a:p>
            <a:pPr algn="just"/>
            <a:endParaRPr lang="es-VE" sz="1100" dirty="0">
              <a:latin typeface="Arial" panose="020B0604020202020204" pitchFamily="34" charset="0"/>
              <a:cs typeface="Arial" panose="020B0604020202020204" pitchFamily="34" charset="0"/>
            </a:endParaRPr>
          </a:p>
          <a:p>
            <a:pPr algn="ctr"/>
            <a:r>
              <a:rPr lang="es-VE" sz="1100" b="1" dirty="0" smtClean="0">
                <a:latin typeface="Arial" panose="020B0604020202020204" pitchFamily="34" charset="0"/>
                <a:cs typeface="Arial" panose="020B0604020202020204" pitchFamily="34" charset="0"/>
              </a:rPr>
              <a:t>RECUERDA</a:t>
            </a:r>
          </a:p>
          <a:p>
            <a:pPr algn="ctr"/>
            <a:endParaRPr lang="es-VE" sz="1100" b="1" dirty="0" smtClean="0">
              <a:latin typeface="Arial" panose="020B0604020202020204" pitchFamily="34" charset="0"/>
              <a:cs typeface="Arial" panose="020B0604020202020204" pitchFamily="34" charset="0"/>
            </a:endParaRPr>
          </a:p>
          <a:p>
            <a:pPr algn="just"/>
            <a:endParaRPr lang="es-VE" sz="1100" dirty="0" smtClean="0">
              <a:latin typeface="Arial" panose="020B0604020202020204" pitchFamily="34" charset="0"/>
              <a:cs typeface="Arial" panose="020B0604020202020204" pitchFamily="34" charset="0"/>
            </a:endParaRPr>
          </a:p>
          <a:p>
            <a:pPr algn="just"/>
            <a:r>
              <a:rPr lang="es-VE" sz="1100" dirty="0" smtClean="0">
                <a:latin typeface="Arial" panose="020B0604020202020204" pitchFamily="34" charset="0"/>
                <a:cs typeface="Arial" panose="020B0604020202020204" pitchFamily="34" charset="0"/>
              </a:rPr>
              <a:t>De no entregar la constancia de Entrega de Tomo Digital en el lapso establecido , se asumirá que no están autorizados por los tutores; automáticamente se invalidara tu fecha de presentación.</a:t>
            </a:r>
          </a:p>
          <a:p>
            <a:pPr algn="ctr"/>
            <a:endParaRPr lang="es-VE" sz="1100" b="1"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endParaRPr lang="es-VE" sz="1100" i="1" dirty="0" smtClean="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endParaRPr lang="es-VE" b="1" dirty="0">
              <a:latin typeface="Arial" panose="020B0604020202020204" pitchFamily="34" charset="0"/>
              <a:cs typeface="Arial" panose="020B0604020202020204" pitchFamily="34" charset="0"/>
            </a:endParaRPr>
          </a:p>
        </p:txBody>
      </p:sp>
      <p:sp>
        <p:nvSpPr>
          <p:cNvPr id="6" name="5 CuadroTexto"/>
          <p:cNvSpPr txBox="1"/>
          <p:nvPr/>
        </p:nvSpPr>
        <p:spPr>
          <a:xfrm>
            <a:off x="6012161" y="188640"/>
            <a:ext cx="1944216" cy="923330"/>
          </a:xfrm>
          <a:prstGeom prst="rect">
            <a:avLst/>
          </a:prstGeom>
          <a:noFill/>
        </p:spPr>
        <p:txBody>
          <a:bodyPr wrap="square" rtlCol="0">
            <a:spAutoFit/>
          </a:bodyPr>
          <a:lstStyle/>
          <a:p>
            <a:pPr algn="ctr"/>
            <a:r>
              <a:rPr lang="es-VE" b="1" dirty="0" smtClean="0">
                <a:latin typeface="Arial" panose="020B0604020202020204" pitchFamily="34" charset="0"/>
                <a:cs typeface="Arial" panose="020B0604020202020204" pitchFamily="34" charset="0"/>
              </a:rPr>
              <a:t>¿ COMO ES</a:t>
            </a:r>
          </a:p>
          <a:p>
            <a:pPr algn="ctr"/>
            <a:r>
              <a:rPr lang="es-VE" b="1" dirty="0" smtClean="0">
                <a:latin typeface="Arial" panose="020B0604020202020204" pitchFamily="34" charset="0"/>
                <a:cs typeface="Arial" panose="020B0604020202020204" pitchFamily="34" charset="0"/>
              </a:rPr>
              <a:t> LA</a:t>
            </a:r>
          </a:p>
          <a:p>
            <a:pPr algn="ctr"/>
            <a:r>
              <a:rPr lang="es-VE" b="1" dirty="0" smtClean="0">
                <a:latin typeface="Arial" panose="020B0604020202020204" pitchFamily="34" charset="0"/>
                <a:cs typeface="Arial" panose="020B0604020202020204" pitchFamily="34" charset="0"/>
              </a:rPr>
              <a:t>EVALUACION?</a:t>
            </a:r>
            <a:endParaRPr lang="es-VE" b="1" dirty="0">
              <a:latin typeface="Arial" panose="020B0604020202020204" pitchFamily="34" charset="0"/>
              <a:cs typeface="Arial" panose="020B0604020202020204" pitchFamily="34"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116632"/>
            <a:ext cx="1331640" cy="1095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6 CuadroTexto"/>
          <p:cNvSpPr txBox="1"/>
          <p:nvPr/>
        </p:nvSpPr>
        <p:spPr>
          <a:xfrm>
            <a:off x="6156176" y="1212007"/>
            <a:ext cx="2880320" cy="5616922"/>
          </a:xfrm>
          <a:prstGeom prst="rect">
            <a:avLst/>
          </a:prstGeom>
          <a:noFill/>
        </p:spPr>
        <p:txBody>
          <a:bodyPr wrap="square" rtlCol="0">
            <a:spAutoFit/>
          </a:bodyPr>
          <a:lstStyle/>
          <a:p>
            <a:pPr algn="just"/>
            <a:endParaRPr lang="es-VE" sz="1000" dirty="0" smtClean="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La evaluación tendrá una duración máxima de treinta y cinco (35) minutos, en donde están presente los Tutores y el Jurado asignado.</a:t>
            </a:r>
          </a:p>
          <a:p>
            <a:pPr algn="just"/>
            <a:r>
              <a:rPr lang="es-VE" sz="1000" dirty="0" smtClean="0">
                <a:latin typeface="Arial" panose="020B0604020202020204" pitchFamily="34" charset="0"/>
                <a:cs typeface="Arial" panose="020B0604020202020204" pitchFamily="34" charset="0"/>
              </a:rPr>
              <a:t>La escala cuantitativa para la evaluación de T.E.G estará comprendida entre 00 y 20 puntos, distribuidos de la siguiente forma:</a:t>
            </a:r>
          </a:p>
          <a:p>
            <a:pPr algn="just"/>
            <a:endParaRPr lang="es-VE" sz="1000" dirty="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30% Asignado por el Tutor Metodológico.</a:t>
            </a:r>
          </a:p>
          <a:p>
            <a:pPr algn="just"/>
            <a:r>
              <a:rPr lang="es-VE" sz="1000" dirty="0" smtClean="0">
                <a:latin typeface="Arial" panose="020B0604020202020204" pitchFamily="34" charset="0"/>
                <a:cs typeface="Arial" panose="020B0604020202020204" pitchFamily="34" charset="0"/>
              </a:rPr>
              <a:t>30% Asignado por el Tutor Académico.</a:t>
            </a:r>
          </a:p>
          <a:p>
            <a:pPr algn="just"/>
            <a:r>
              <a:rPr lang="es-VE" sz="1000" dirty="0" smtClean="0">
                <a:latin typeface="Arial" panose="020B0604020202020204" pitchFamily="34" charset="0"/>
                <a:cs typeface="Arial" panose="020B0604020202020204" pitchFamily="34" charset="0"/>
              </a:rPr>
              <a:t>40% Asignado por el jurado.</a:t>
            </a:r>
          </a:p>
          <a:p>
            <a:pPr algn="just"/>
            <a:endParaRPr lang="es-VE" sz="1000" dirty="0" smtClean="0">
              <a:latin typeface="Arial" panose="020B0604020202020204" pitchFamily="34" charset="0"/>
              <a:cs typeface="Arial" panose="020B0604020202020204" pitchFamily="34" charset="0"/>
            </a:endParaRPr>
          </a:p>
          <a:p>
            <a:pPr algn="ctr"/>
            <a:endParaRPr lang="es-VE" b="1" dirty="0" smtClean="0">
              <a:latin typeface="Arial" panose="020B0604020202020204" pitchFamily="34" charset="0"/>
              <a:cs typeface="Arial" panose="020B0604020202020204" pitchFamily="34" charset="0"/>
            </a:endParaRPr>
          </a:p>
          <a:p>
            <a:pPr algn="ctr"/>
            <a:r>
              <a:rPr lang="es-VE" b="1" smtClean="0">
                <a:latin typeface="Arial" panose="020B0604020202020204" pitchFamily="34" charset="0"/>
                <a:cs typeface="Arial" panose="020B0604020202020204" pitchFamily="34" charset="0"/>
              </a:rPr>
              <a:t>RECUERDA</a:t>
            </a:r>
            <a:endParaRPr lang="es-VE" b="1" dirty="0" smtClean="0">
              <a:latin typeface="Arial" panose="020B0604020202020204" pitchFamily="34" charset="0"/>
              <a:cs typeface="Arial" panose="020B0604020202020204" pitchFamily="34" charset="0"/>
            </a:endParaRPr>
          </a:p>
          <a:p>
            <a:pPr algn="just"/>
            <a:endParaRPr lang="es-VE" sz="1000" dirty="0" smtClean="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Esta terminantemente prohibido traer refrigerios, flores o regalos para el acto de defensa.</a:t>
            </a:r>
          </a:p>
          <a:p>
            <a:pPr algn="just"/>
            <a:endParaRPr lang="es-VE" sz="1000" dirty="0" smtClean="0">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Usar vestimenta de acuerdo a las normas establecidas por la institución (No traer faldas o vestidos por encima de la rodilla o escotes).</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Llegar al menos  una hora antes de la defensa.</a:t>
            </a:r>
          </a:p>
          <a:p>
            <a:pPr marL="171450" indent="-171450" algn="just">
              <a:buFont typeface="Wingdings" panose="05000000000000000000" pitchFamily="2" charset="2"/>
              <a:buChar char="§"/>
            </a:pPr>
            <a:r>
              <a:rPr lang="es-VE" sz="1000" dirty="0">
                <a:latin typeface="Arial" panose="020B0604020202020204" pitchFamily="34" charset="0"/>
                <a:cs typeface="Arial" panose="020B0604020202020204" pitchFamily="34" charset="0"/>
              </a:rPr>
              <a:t> </a:t>
            </a:r>
            <a:r>
              <a:rPr lang="es-VE" sz="1000" dirty="0" smtClean="0">
                <a:latin typeface="Arial" panose="020B0604020202020204" pitchFamily="34" charset="0"/>
                <a:cs typeface="Arial" panose="020B0604020202020204" pitchFamily="34" charset="0"/>
              </a:rPr>
              <a:t>Traer varios dispositivos de respaldo para prevenir cualquier imprevisto con la defensa.</a:t>
            </a:r>
          </a:p>
          <a:p>
            <a:pPr marL="171450" indent="-171450" algn="just">
              <a:buFont typeface="Wingdings" panose="05000000000000000000" pitchFamily="2" charset="2"/>
              <a:buChar char="§"/>
            </a:pPr>
            <a:r>
              <a:rPr lang="es-VE" sz="1000" dirty="0" smtClean="0">
                <a:latin typeface="Arial" panose="020B0604020202020204" pitchFamily="34" charset="0"/>
                <a:cs typeface="Arial" panose="020B0604020202020204" pitchFamily="34" charset="0"/>
              </a:rPr>
              <a:t>No traer invitados externos para la defensa.</a:t>
            </a:r>
          </a:p>
          <a:p>
            <a:pPr algn="just"/>
            <a:endParaRPr lang="es-VE" sz="1000" dirty="0" smtClean="0">
              <a:latin typeface="Arial" panose="020B0604020202020204" pitchFamily="34" charset="0"/>
              <a:cs typeface="Arial" panose="020B0604020202020204" pitchFamily="34" charset="0"/>
            </a:endParaRPr>
          </a:p>
          <a:p>
            <a:pPr algn="just"/>
            <a:r>
              <a:rPr lang="es-VE" sz="1000" dirty="0" smtClean="0">
                <a:latin typeface="Arial" panose="020B0604020202020204" pitchFamily="34" charset="0"/>
                <a:cs typeface="Arial" panose="020B0604020202020204" pitchFamily="34" charset="0"/>
              </a:rPr>
              <a:t>Si tienen alguna duda aclárenla en la Coordinación de Trabajo Especial de Grado de Ingeniería.</a:t>
            </a:r>
          </a:p>
          <a:p>
            <a:pPr algn="ctr"/>
            <a:endParaRPr lang="es-VE" sz="1100" b="1" dirty="0" smtClean="0">
              <a:latin typeface="Arial" panose="020B0604020202020204" pitchFamily="34" charset="0"/>
              <a:cs typeface="Arial" panose="020B0604020202020204" pitchFamily="34" charset="0"/>
            </a:endParaRPr>
          </a:p>
          <a:p>
            <a:pPr algn="just"/>
            <a:endParaRPr lang="es-VE"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22999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760</Words>
  <Application>Microsoft Office PowerPoint</Application>
  <PresentationFormat>Presentación en pantalla (4:3)</PresentationFormat>
  <Paragraphs>95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Peggy Carolina Amato Romero</dc:creator>
  <cp:lastModifiedBy>Jose Luis Romero</cp:lastModifiedBy>
  <cp:revision>16</cp:revision>
  <dcterms:created xsi:type="dcterms:W3CDTF">2023-03-29T17:47:11Z</dcterms:created>
  <dcterms:modified xsi:type="dcterms:W3CDTF">2023-03-30T17:06:23Z</dcterms:modified>
</cp:coreProperties>
</file>